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</p:sldMasterIdLst>
  <p:notesMasterIdLst>
    <p:notesMasterId r:id="rId50"/>
  </p:notesMasterIdLst>
  <p:sldIdLst>
    <p:sldId id="256" r:id="rId19"/>
    <p:sldId id="257" r:id="rId20"/>
    <p:sldId id="258" r:id="rId21"/>
    <p:sldId id="259" r:id="rId22"/>
    <p:sldId id="260" r:id="rId23"/>
    <p:sldId id="262" r:id="rId24"/>
    <p:sldId id="261" r:id="rId25"/>
    <p:sldId id="266" r:id="rId26"/>
    <p:sldId id="268" r:id="rId27"/>
    <p:sldId id="263" r:id="rId28"/>
    <p:sldId id="264" r:id="rId29"/>
    <p:sldId id="267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7" r:id="rId46"/>
    <p:sldId id="284" r:id="rId47"/>
    <p:sldId id="286" r:id="rId48"/>
    <p:sldId id="285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B091A-85B5-408A-A7D1-87A86F072F92}" type="datetimeFigureOut">
              <a:rPr lang="fr-CH" smtClean="0"/>
              <a:t>16.06.2015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B712E-CAF2-4043-B925-69FC5793F41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15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fr-CH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9002-B7A9-45A6-9386-4893BA4B8E1F}" type="slidenum">
              <a:rPr lang="fr-CH" smtClean="0">
                <a:solidFill>
                  <a:prstClr val="black"/>
                </a:solidFill>
              </a:rPr>
              <a:pPr/>
              <a:t>2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48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C3CAA-BFF7-48AE-97F7-53DED4EE18F7}" type="slidenum">
              <a:rPr lang="fr-CH" smtClean="0">
                <a:solidFill>
                  <a:prstClr val="black"/>
                </a:solidFill>
              </a:rPr>
              <a:pPr/>
              <a:t>15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72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C3CAA-BFF7-48AE-97F7-53DED4EE18F7}" type="slidenum">
              <a:rPr lang="fr-CH" smtClean="0">
                <a:solidFill>
                  <a:prstClr val="black"/>
                </a:solidFill>
              </a:rPr>
              <a:pPr/>
              <a:t>16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09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C3CAA-BFF7-48AE-97F7-53DED4EE18F7}" type="slidenum">
              <a:rPr lang="fr-CH" smtClean="0">
                <a:solidFill>
                  <a:prstClr val="black"/>
                </a:solidFill>
              </a:rPr>
              <a:pPr/>
              <a:t>17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05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C3CAA-BFF7-48AE-97F7-53DED4EE18F7}" type="slidenum">
              <a:rPr lang="fr-CH" smtClean="0">
                <a:solidFill>
                  <a:prstClr val="black"/>
                </a:solidFill>
              </a:rPr>
              <a:pPr/>
              <a:t>18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88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C3CAA-BFF7-48AE-97F7-53DED4EE18F7}" type="slidenum">
              <a:rPr lang="fr-CH" smtClean="0">
                <a:solidFill>
                  <a:prstClr val="black"/>
                </a:solidFill>
              </a:rPr>
              <a:pPr/>
              <a:t>19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86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C3CAA-BFF7-48AE-97F7-53DED4EE18F7}" type="slidenum">
              <a:rPr lang="fr-CH" smtClean="0">
                <a:solidFill>
                  <a:prstClr val="black"/>
                </a:solidFill>
              </a:rPr>
              <a:pPr/>
              <a:t>20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19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C3CAA-BFF7-48AE-97F7-53DED4EE18F7}" type="slidenum">
              <a:rPr lang="fr-CH" smtClean="0">
                <a:solidFill>
                  <a:prstClr val="black"/>
                </a:solidFill>
              </a:rPr>
              <a:pPr/>
              <a:t>21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17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fr-CH" sz="1800" dirty="0" smtClean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C3CAA-BFF7-48AE-97F7-53DED4EE18F7}" type="slidenum">
              <a:rPr lang="fr-CH" smtClean="0">
                <a:solidFill>
                  <a:prstClr val="black"/>
                </a:solidFill>
              </a:rPr>
              <a:pPr/>
              <a:t>22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95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C3CAA-BFF7-48AE-97F7-53DED4EE18F7}" type="slidenum">
              <a:rPr lang="fr-CH" smtClean="0">
                <a:solidFill>
                  <a:prstClr val="black"/>
                </a:solidFill>
              </a:rPr>
              <a:pPr/>
              <a:t>23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44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9F6DD-E8CC-4714-978C-699BFA040A01}" type="slidenum">
              <a:rPr lang="fr-CH" smtClean="0">
                <a:solidFill>
                  <a:prstClr val="black"/>
                </a:solidFill>
              </a:rPr>
              <a:pPr/>
              <a:t>24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12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fr-CH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9002-B7A9-45A6-9386-4893BA4B8E1F}" type="slidenum">
              <a:rPr lang="fr-CH" smtClean="0">
                <a:solidFill>
                  <a:prstClr val="black"/>
                </a:solidFill>
              </a:rPr>
              <a:pPr/>
              <a:t>3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46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9F6DD-E8CC-4714-978C-699BFA040A01}" type="slidenum">
              <a:rPr lang="fr-CH" smtClean="0">
                <a:solidFill>
                  <a:prstClr val="black"/>
                </a:solidFill>
              </a:rPr>
              <a:pPr/>
              <a:t>25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78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9F6DD-E8CC-4714-978C-699BFA040A01}" type="slidenum">
              <a:rPr lang="fr-CH" smtClean="0">
                <a:solidFill>
                  <a:prstClr val="black"/>
                </a:solidFill>
              </a:rPr>
              <a:pPr/>
              <a:t>26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94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9F6DD-E8CC-4714-978C-699BFA040A01}" type="slidenum">
              <a:rPr lang="fr-CH" smtClean="0">
                <a:solidFill>
                  <a:prstClr val="black"/>
                </a:solidFill>
              </a:rPr>
              <a:pPr/>
              <a:t>27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5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fr-CH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9002-B7A9-45A6-9386-4893BA4B8E1F}" type="slidenum">
              <a:rPr lang="fr-CH" smtClean="0">
                <a:solidFill>
                  <a:prstClr val="black"/>
                </a:solidFill>
              </a:rPr>
              <a:pPr/>
              <a:t>4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98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fr-CH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9002-B7A9-45A6-9386-4893BA4B8E1F}" type="slidenum">
              <a:rPr lang="fr-CH" smtClean="0">
                <a:solidFill>
                  <a:prstClr val="black"/>
                </a:solidFill>
              </a:rPr>
              <a:pPr/>
              <a:t>5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50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fr-CH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9002-B7A9-45A6-9386-4893BA4B8E1F}" type="slidenum">
              <a:rPr lang="fr-CH" smtClean="0">
                <a:solidFill>
                  <a:prstClr val="black"/>
                </a:solidFill>
              </a:rPr>
              <a:pPr/>
              <a:t>7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29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fr-CH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19002-B7A9-45A6-9386-4893BA4B8E1F}" type="slidenum">
              <a:rPr lang="fr-CH" smtClean="0">
                <a:solidFill>
                  <a:prstClr val="black"/>
                </a:solidFill>
              </a:rPr>
              <a:pPr/>
              <a:t>8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01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fr-CH" sz="1800" dirty="0" smtClean="0"/>
          </a:p>
          <a:p>
            <a:endParaRPr lang="fr-CH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C3CAA-BFF7-48AE-97F7-53DED4EE18F7}" type="slidenum">
              <a:rPr lang="fr-CH" smtClean="0">
                <a:solidFill>
                  <a:prstClr val="black"/>
                </a:solidFill>
              </a:rPr>
              <a:pPr/>
              <a:t>10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97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C3CAA-BFF7-48AE-97F7-53DED4EE18F7}" type="slidenum">
              <a:rPr lang="fr-CH" smtClean="0">
                <a:solidFill>
                  <a:prstClr val="black"/>
                </a:solidFill>
              </a:rPr>
              <a:pPr/>
              <a:t>11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89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C3CAA-BFF7-48AE-97F7-53DED4EE18F7}" type="slidenum">
              <a:rPr lang="fr-CH" smtClean="0">
                <a:solidFill>
                  <a:prstClr val="black"/>
                </a:solidFill>
              </a:rPr>
              <a:pPr/>
              <a:t>14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4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0322-F3AE-4647-92DB-2D828E7F86A1}" type="datetimeFigureOut">
              <a:rPr lang="fr-CH" smtClean="0"/>
              <a:t>16.06.2015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F1F2-DE3A-4650-BA65-7F0F2FF39F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0388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0322-F3AE-4647-92DB-2D828E7F86A1}" type="datetimeFigureOut">
              <a:rPr lang="fr-CH" smtClean="0"/>
              <a:t>16.06.2015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F1F2-DE3A-4650-BA65-7F0F2FF39F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629243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406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006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91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710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734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528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67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908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981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0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0322-F3AE-4647-92DB-2D828E7F86A1}" type="datetimeFigureOut">
              <a:rPr lang="fr-CH" smtClean="0"/>
              <a:t>16.06.2015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F1F2-DE3A-4650-BA65-7F0F2FF39F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955091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239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564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433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981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186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822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054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186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862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60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798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445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685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424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841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657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553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662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264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950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2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6292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313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651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433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819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67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217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1300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452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7051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65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6356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254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087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683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735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1114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336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841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125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3581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9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2177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591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5231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487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989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512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513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0645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7512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1727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80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4629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016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5096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483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144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5927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3887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295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86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0748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12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00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5886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975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129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7344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662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787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4190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2950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0422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13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7737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8221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2651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3264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5062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3162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3954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3574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5956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0939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9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0371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7979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0959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8098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1296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0031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9750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862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0960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0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0322-F3AE-4647-92DB-2D828E7F86A1}" type="datetimeFigureOut">
              <a:rPr lang="fr-CH" smtClean="0"/>
              <a:t>16.06.2015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F1F2-DE3A-4650-BA65-7F0F2FF39F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7358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06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22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49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69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67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48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4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92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59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4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0322-F3AE-4647-92DB-2D828E7F86A1}" type="datetimeFigureOut">
              <a:rPr lang="fr-CH" smtClean="0"/>
              <a:t>16.06.2015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F1F2-DE3A-4650-BA65-7F0F2FF39F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6518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90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93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87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69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66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66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22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560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561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0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0322-F3AE-4647-92DB-2D828E7F86A1}" type="datetimeFigureOut">
              <a:rPr lang="fr-CH" smtClean="0"/>
              <a:t>16.06.2015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F1F2-DE3A-4650-BA65-7F0F2FF39F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05989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46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77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615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98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954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30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18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973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527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0322-F3AE-4647-92DB-2D828E7F86A1}" type="datetimeFigureOut">
              <a:rPr lang="fr-CH" smtClean="0"/>
              <a:t>16.06.2015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F1F2-DE3A-4650-BA65-7F0F2FF39F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6183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32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856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36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54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750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1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62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631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600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1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0322-F3AE-4647-92DB-2D828E7F86A1}" type="datetimeFigureOut">
              <a:rPr lang="fr-CH" smtClean="0"/>
              <a:t>16.06.2015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F1F2-DE3A-4650-BA65-7F0F2FF39F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593230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535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176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040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914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528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103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246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992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763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9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0322-F3AE-4647-92DB-2D828E7F86A1}" type="datetimeFigureOut">
              <a:rPr lang="fr-CH" smtClean="0"/>
              <a:t>16.06.2015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F1F2-DE3A-4650-BA65-7F0F2FF39F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08132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678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493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86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085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99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64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835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009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376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8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0322-F3AE-4647-92DB-2D828E7F86A1}" type="datetimeFigureOut">
              <a:rPr lang="fr-CH" smtClean="0"/>
              <a:t>16.06.2015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F1F2-DE3A-4650-BA65-7F0F2FF39F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053829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854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502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570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03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321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044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148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311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151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3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0322-F3AE-4647-92DB-2D828E7F86A1}" type="datetimeFigureOut">
              <a:rPr lang="fr-CH" smtClean="0"/>
              <a:t>16.06.2015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4F1F2-DE3A-4650-BA65-7F0F2FF39F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224946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616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42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969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75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08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47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57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392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100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5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A0322-F3AE-4647-92DB-2D828E7F86A1}" type="datetimeFigureOut">
              <a:rPr lang="fr-CH" smtClean="0"/>
              <a:t>16.06.2015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4F1F2-DE3A-4650-BA65-7F0F2FF39FD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045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8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6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7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9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8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8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D9460-65B8-4EA6-A885-45E59F11F5F9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AAA1B-7A03-49A7-9E64-0957D58A5E15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7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4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0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5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5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0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4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0D6A8-04E2-44BD-8CAF-8E6A00E8912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C4BFA-7F0F-46CC-9214-AA3862ED6F70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4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3B6FD-D0D9-4857-B508-7475E6130CF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16/06/2015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E310-C52C-4532-AAAD-5877E8B2EA0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4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15616" y="552274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600" dirty="0" smtClean="0"/>
              <a:t>Cours météo «avancés» Partie I</a:t>
            </a:r>
            <a:endParaRPr lang="fr-CH" sz="3600" dirty="0"/>
          </a:p>
        </p:txBody>
      </p:sp>
      <p:pic>
        <p:nvPicPr>
          <p:cNvPr id="1026" name="Picture 2" descr="E:\Documents\Cours meteo\cunimb 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" y="476672"/>
            <a:ext cx="7810501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42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42852"/>
            <a:ext cx="6542318" cy="62145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214290"/>
            <a:ext cx="2187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>
                <a:solidFill>
                  <a:prstClr val="black"/>
                </a:solidFill>
              </a:rPr>
              <a:t>Le front Froid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538" y="6215082"/>
            <a:ext cx="7204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>
                <a:solidFill>
                  <a:prstClr val="black"/>
                </a:solidFill>
              </a:rPr>
              <a:t>L’air froid, plus dense, se ‘glisse’ sous l’air chaud et le force à s’élever</a:t>
            </a:r>
          </a:p>
        </p:txBody>
      </p:sp>
    </p:spTree>
    <p:extLst>
      <p:ext uri="{BB962C8B-B14F-4D97-AF65-F5344CB8AC3E}">
        <p14:creationId xmlns:p14="http://schemas.microsoft.com/office/powerpoint/2010/main" val="1515704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14290"/>
            <a:ext cx="6479554" cy="6006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357166"/>
            <a:ext cx="233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>
                <a:solidFill>
                  <a:prstClr val="black"/>
                </a:solidFill>
              </a:rPr>
              <a:t>Le front chaud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6143644"/>
            <a:ext cx="7868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>
                <a:solidFill>
                  <a:prstClr val="black"/>
                </a:solidFill>
              </a:rPr>
              <a:t>L’air chaud, moins dense, se ‘pose’ sur l’air froid et s’élève au dessus de lui</a:t>
            </a:r>
          </a:p>
        </p:txBody>
      </p:sp>
    </p:spTree>
    <p:extLst>
      <p:ext uri="{BB962C8B-B14F-4D97-AF65-F5344CB8AC3E}">
        <p14:creationId xmlns:p14="http://schemas.microsoft.com/office/powerpoint/2010/main" val="1004699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886449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14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252538"/>
            <a:ext cx="71247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221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14290"/>
            <a:ext cx="8776607" cy="5274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500702"/>
            <a:ext cx="8363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>
                <a:solidFill>
                  <a:prstClr val="black"/>
                </a:solidFill>
              </a:rPr>
              <a:t>Les vents en surface vont influencer la surface frontale et créer des différences</a:t>
            </a:r>
          </a:p>
          <a:p>
            <a:r>
              <a:rPr lang="fr-CH" sz="2000" dirty="0">
                <a:solidFill>
                  <a:prstClr val="black"/>
                </a:solidFill>
              </a:rPr>
              <a:t>de pression.</a:t>
            </a:r>
          </a:p>
        </p:txBody>
      </p:sp>
    </p:spTree>
    <p:extLst>
      <p:ext uri="{BB962C8B-B14F-4D97-AF65-F5344CB8AC3E}">
        <p14:creationId xmlns:p14="http://schemas.microsoft.com/office/powerpoint/2010/main" val="132754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2" y="500043"/>
            <a:ext cx="8711864" cy="5143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5643578"/>
            <a:ext cx="8477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>
                <a:solidFill>
                  <a:prstClr val="black"/>
                </a:solidFill>
              </a:rPr>
              <a:t>A un endroit le long de la surface frontale la pression commence à chuter et les </a:t>
            </a:r>
          </a:p>
          <a:p>
            <a:r>
              <a:rPr lang="fr-CH" sz="2000" dirty="0">
                <a:solidFill>
                  <a:prstClr val="black"/>
                </a:solidFill>
              </a:rPr>
              <a:t>masses d’air se mettent en mouvement.</a:t>
            </a:r>
          </a:p>
        </p:txBody>
      </p:sp>
    </p:spTree>
    <p:extLst>
      <p:ext uri="{BB962C8B-B14F-4D97-AF65-F5344CB8AC3E}">
        <p14:creationId xmlns:p14="http://schemas.microsoft.com/office/powerpoint/2010/main" val="769243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8705119" cy="5214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500702"/>
            <a:ext cx="8220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>
                <a:solidFill>
                  <a:prstClr val="black"/>
                </a:solidFill>
              </a:rPr>
              <a:t>La dépression se creuse, amorçant son mouvement cyclonique et accentue le</a:t>
            </a:r>
          </a:p>
          <a:p>
            <a:r>
              <a:rPr lang="fr-CH" sz="2000" dirty="0">
                <a:solidFill>
                  <a:prstClr val="black"/>
                </a:solidFill>
              </a:rPr>
              <a:t>le déplacement des masses d’air.</a:t>
            </a:r>
          </a:p>
        </p:txBody>
      </p:sp>
    </p:spTree>
    <p:extLst>
      <p:ext uri="{BB962C8B-B14F-4D97-AF65-F5344CB8AC3E}">
        <p14:creationId xmlns:p14="http://schemas.microsoft.com/office/powerpoint/2010/main" val="2481925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62" y="285728"/>
            <a:ext cx="8852338" cy="5068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5357826"/>
            <a:ext cx="7099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>
                <a:solidFill>
                  <a:prstClr val="black"/>
                </a:solidFill>
              </a:rPr>
              <a:t>Tout en se creusant de plus en plus, la dépression forme les fronts </a:t>
            </a:r>
          </a:p>
          <a:p>
            <a:r>
              <a:rPr lang="fr-CH" sz="2000" dirty="0">
                <a:solidFill>
                  <a:prstClr val="black"/>
                </a:solidFill>
              </a:rPr>
              <a:t>froids et chauds.</a:t>
            </a:r>
          </a:p>
        </p:txBody>
      </p:sp>
    </p:spTree>
    <p:extLst>
      <p:ext uri="{BB962C8B-B14F-4D97-AF65-F5344CB8AC3E}">
        <p14:creationId xmlns:p14="http://schemas.microsoft.com/office/powerpoint/2010/main" val="3824858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23" y="500042"/>
            <a:ext cx="8720095" cy="5000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500702"/>
            <a:ext cx="8343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>
                <a:solidFill>
                  <a:prstClr val="black"/>
                </a:solidFill>
              </a:rPr>
              <a:t>La dépression arrivant à maturité, elle est déjà suivie par une autre dépression</a:t>
            </a:r>
          </a:p>
          <a:p>
            <a:r>
              <a:rPr lang="fr-CH" sz="2000" dirty="0">
                <a:solidFill>
                  <a:prstClr val="black"/>
                </a:solidFill>
              </a:rPr>
              <a:t>en formation le long de la surface frontale.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9124" y="3429000"/>
            <a:ext cx="19288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>
                <a:solidFill>
                  <a:prstClr val="black"/>
                </a:solidFill>
              </a:rPr>
              <a:t>Secteur chaud</a:t>
            </a:r>
          </a:p>
        </p:txBody>
      </p:sp>
    </p:spTree>
    <p:extLst>
      <p:ext uri="{BB962C8B-B14F-4D97-AF65-F5344CB8AC3E}">
        <p14:creationId xmlns:p14="http://schemas.microsoft.com/office/powerpoint/2010/main" val="4084017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00042"/>
            <a:ext cx="8707030" cy="5195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5643578"/>
            <a:ext cx="5451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>
                <a:solidFill>
                  <a:prstClr val="black"/>
                </a:solidFill>
              </a:rPr>
              <a:t>L’air froid rattrape l’air chaud, créant une occlusion</a:t>
            </a:r>
          </a:p>
        </p:txBody>
      </p:sp>
    </p:spTree>
    <p:extLst>
      <p:ext uri="{BB962C8B-B14F-4D97-AF65-F5344CB8AC3E}">
        <p14:creationId xmlns:p14="http://schemas.microsoft.com/office/powerpoint/2010/main" val="177294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28" y="216408"/>
            <a:ext cx="8162544" cy="642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57166"/>
            <a:ext cx="8776607" cy="5102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5572140"/>
            <a:ext cx="7773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>
                <a:solidFill>
                  <a:prstClr val="black"/>
                </a:solidFill>
              </a:rPr>
              <a:t>Les masses d’air se sont égalisées, la dépression s’est dissipée,  laissant la</a:t>
            </a:r>
          </a:p>
          <a:p>
            <a:r>
              <a:rPr lang="fr-CH" sz="2000" dirty="0">
                <a:solidFill>
                  <a:prstClr val="black"/>
                </a:solidFill>
              </a:rPr>
              <a:t>place à la suivante.</a:t>
            </a:r>
          </a:p>
        </p:txBody>
      </p:sp>
    </p:spTree>
    <p:extLst>
      <p:ext uri="{BB962C8B-B14F-4D97-AF65-F5344CB8AC3E}">
        <p14:creationId xmlns:p14="http://schemas.microsoft.com/office/powerpoint/2010/main" val="279362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8" y="0"/>
            <a:ext cx="5225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42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ages front 1 a 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" y="142852"/>
            <a:ext cx="9003792" cy="1121664"/>
          </a:xfrm>
          <a:prstGeom prst="rect">
            <a:avLst/>
          </a:prstGeom>
        </p:spPr>
      </p:pic>
      <p:pic>
        <p:nvPicPr>
          <p:cNvPr id="3" name="Picture 2" descr="nuages front 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02" y="1571612"/>
            <a:ext cx="8702298" cy="4974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6215082"/>
            <a:ext cx="82153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2000" b="1" dirty="0">
                <a:solidFill>
                  <a:prstClr val="black"/>
                </a:solidFill>
              </a:rPr>
              <a:t>Le passage du front froid se reconnaît à ses averses, ses orages et ses rafales</a:t>
            </a:r>
          </a:p>
        </p:txBody>
      </p:sp>
    </p:spTree>
    <p:extLst>
      <p:ext uri="{BB962C8B-B14F-4D97-AF65-F5344CB8AC3E}">
        <p14:creationId xmlns:p14="http://schemas.microsoft.com/office/powerpoint/2010/main" val="1868148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clusion fro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8637110" cy="3134819"/>
          </a:xfrm>
          <a:prstGeom prst="rect">
            <a:avLst/>
          </a:prstGeom>
        </p:spPr>
      </p:pic>
      <p:pic>
        <p:nvPicPr>
          <p:cNvPr id="3" name="Picture 2" descr="occlusion chau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71876"/>
            <a:ext cx="8594033" cy="3071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285728"/>
            <a:ext cx="1909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u="sng" dirty="0">
                <a:solidFill>
                  <a:prstClr val="black"/>
                </a:solidFill>
              </a:rPr>
              <a:t>Occlusion froide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3643314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u="sng" dirty="0">
                <a:solidFill>
                  <a:prstClr val="black"/>
                </a:solidFill>
              </a:rPr>
              <a:t>Occlusion Chaude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604" y="642918"/>
            <a:ext cx="142876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000" b="1" dirty="0">
                <a:solidFill>
                  <a:prstClr val="black"/>
                </a:solidFill>
              </a:rPr>
              <a:t>Air chaud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24" y="1785926"/>
            <a:ext cx="114300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000" b="1" dirty="0">
                <a:solidFill>
                  <a:prstClr val="black"/>
                </a:solidFill>
              </a:rPr>
              <a:t>Air froid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16" y="1643050"/>
            <a:ext cx="135732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000" b="1" dirty="0">
                <a:solidFill>
                  <a:prstClr val="black"/>
                </a:solidFill>
              </a:rPr>
              <a:t>Air moins froid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8992" y="3929066"/>
            <a:ext cx="142876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000" b="1" dirty="0">
                <a:solidFill>
                  <a:prstClr val="black"/>
                </a:solidFill>
              </a:rPr>
              <a:t>Air chaud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20" y="4714884"/>
            <a:ext cx="114300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prstClr val="black"/>
                </a:solidFill>
              </a:rPr>
              <a:t>Air moins froid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9388" y="5357826"/>
            <a:ext cx="114300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000" b="1" dirty="0">
                <a:solidFill>
                  <a:prstClr val="black"/>
                </a:solidFill>
              </a:rPr>
              <a:t>Air froid</a:t>
            </a:r>
          </a:p>
        </p:txBody>
      </p:sp>
    </p:spTree>
    <p:extLst>
      <p:ext uri="{BB962C8B-B14F-4D97-AF65-F5344CB8AC3E}">
        <p14:creationId xmlns:p14="http://schemas.microsoft.com/office/powerpoint/2010/main" val="2571241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00042"/>
            <a:ext cx="828733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3600" dirty="0">
                <a:solidFill>
                  <a:prstClr val="black"/>
                </a:solidFill>
              </a:rPr>
              <a:t>Définitions de base :</a:t>
            </a:r>
          </a:p>
          <a:p>
            <a:endParaRPr lang="fr-CH" sz="2400" dirty="0">
              <a:solidFill>
                <a:prstClr val="black"/>
              </a:solidFill>
            </a:endParaRPr>
          </a:p>
          <a:p>
            <a:r>
              <a:rPr lang="fr-CH" sz="2400" dirty="0">
                <a:solidFill>
                  <a:prstClr val="black"/>
                </a:solidFill>
              </a:rPr>
              <a:t>L’ </a:t>
            </a:r>
            <a:r>
              <a:rPr lang="fr-CH" sz="2400" b="1" u="sng" dirty="0">
                <a:solidFill>
                  <a:prstClr val="black"/>
                </a:solidFill>
              </a:rPr>
              <a:t>AIR SEC</a:t>
            </a:r>
            <a:r>
              <a:rPr lang="fr-CH" sz="2400" b="1" dirty="0">
                <a:solidFill>
                  <a:prstClr val="black"/>
                </a:solidFill>
              </a:rPr>
              <a:t>  </a:t>
            </a:r>
            <a:r>
              <a:rPr lang="fr-CH" sz="2400" dirty="0">
                <a:solidFill>
                  <a:prstClr val="black"/>
                </a:solidFill>
              </a:rPr>
              <a:t>est composé de : </a:t>
            </a:r>
          </a:p>
          <a:p>
            <a:r>
              <a:rPr lang="fr-CH" sz="2400" dirty="0">
                <a:solidFill>
                  <a:prstClr val="black"/>
                </a:solidFill>
              </a:rPr>
              <a:t>		78% d’azote</a:t>
            </a:r>
          </a:p>
          <a:p>
            <a:r>
              <a:rPr lang="fr-CH" sz="2400" dirty="0">
                <a:solidFill>
                  <a:prstClr val="black"/>
                </a:solidFill>
              </a:rPr>
              <a:t>		21% d'oxygène</a:t>
            </a:r>
          </a:p>
          <a:p>
            <a:r>
              <a:rPr lang="fr-CH" sz="2400" dirty="0">
                <a:solidFill>
                  <a:prstClr val="black"/>
                </a:solidFill>
              </a:rPr>
              <a:t>		1% de gaz rares ( Argon, CO2 et autres polluants)</a:t>
            </a:r>
          </a:p>
          <a:p>
            <a:endParaRPr lang="fr-CH" sz="2400" dirty="0">
              <a:solidFill>
                <a:prstClr val="black"/>
              </a:solidFill>
            </a:endParaRPr>
          </a:p>
          <a:p>
            <a:r>
              <a:rPr lang="fr-CH" sz="2400" dirty="0">
                <a:solidFill>
                  <a:prstClr val="black"/>
                </a:solidFill>
              </a:rPr>
              <a:t>La </a:t>
            </a:r>
            <a:r>
              <a:rPr lang="fr-CH" sz="2400" b="1" u="sng" dirty="0">
                <a:solidFill>
                  <a:prstClr val="black"/>
                </a:solidFill>
              </a:rPr>
              <a:t>VAPEUR D’EAU </a:t>
            </a:r>
            <a:r>
              <a:rPr lang="fr-CH" sz="2400" dirty="0">
                <a:solidFill>
                  <a:prstClr val="black"/>
                </a:solidFill>
              </a:rPr>
              <a:t>est la forme gazeuse de l’eau (H2O )</a:t>
            </a:r>
          </a:p>
          <a:p>
            <a:endParaRPr lang="fr-CH" sz="2400" dirty="0">
              <a:solidFill>
                <a:prstClr val="black"/>
              </a:solidFill>
            </a:endParaRPr>
          </a:p>
          <a:p>
            <a:r>
              <a:rPr lang="fr-CH" sz="2400" dirty="0">
                <a:solidFill>
                  <a:prstClr val="black"/>
                </a:solidFill>
              </a:rPr>
              <a:t>L’ </a:t>
            </a:r>
            <a:r>
              <a:rPr lang="fr-CH" sz="2400" b="1" u="sng" dirty="0">
                <a:solidFill>
                  <a:prstClr val="black"/>
                </a:solidFill>
              </a:rPr>
              <a:t>ATMOSPHERE</a:t>
            </a:r>
            <a:r>
              <a:rPr lang="fr-CH" sz="2400" dirty="0">
                <a:solidFill>
                  <a:prstClr val="black"/>
                </a:solidFill>
              </a:rPr>
              <a:t>  est un mélange d’ </a:t>
            </a:r>
            <a:r>
              <a:rPr lang="fr-CH" sz="2400" b="1" u="sng" dirty="0">
                <a:solidFill>
                  <a:prstClr val="black"/>
                </a:solidFill>
              </a:rPr>
              <a:t>AIR SEC</a:t>
            </a:r>
            <a:r>
              <a:rPr lang="fr-CH" sz="2400" dirty="0">
                <a:solidFill>
                  <a:prstClr val="black"/>
                </a:solidFill>
              </a:rPr>
              <a:t> et de </a:t>
            </a:r>
            <a:r>
              <a:rPr lang="fr-CH" sz="2400" b="1" u="sng" dirty="0">
                <a:solidFill>
                  <a:prstClr val="black"/>
                </a:solidFill>
              </a:rPr>
              <a:t>VAPEUR D’EAU</a:t>
            </a:r>
          </a:p>
          <a:p>
            <a:endParaRPr lang="fr-CH" sz="2400" b="1" u="sng" dirty="0">
              <a:solidFill>
                <a:prstClr val="black"/>
              </a:solidFill>
            </a:endParaRPr>
          </a:p>
          <a:p>
            <a:endParaRPr lang="fr-CH" sz="2400" b="1" u="sng" dirty="0">
              <a:solidFill>
                <a:prstClr val="black"/>
              </a:solidFill>
            </a:endParaRPr>
          </a:p>
          <a:p>
            <a:pPr algn="ctr"/>
            <a:r>
              <a:rPr lang="fr-CH" sz="2400" dirty="0">
                <a:solidFill>
                  <a:prstClr val="black"/>
                </a:solidFill>
              </a:rPr>
              <a:t>En météorologie, on parle d’ </a:t>
            </a:r>
            <a:r>
              <a:rPr lang="fr-CH" sz="2400" b="1" dirty="0">
                <a:solidFill>
                  <a:prstClr val="black"/>
                </a:solidFill>
              </a:rPr>
              <a:t>AIR plus ou moins HUMIDE</a:t>
            </a:r>
          </a:p>
        </p:txBody>
      </p:sp>
    </p:spTree>
    <p:extLst>
      <p:ext uri="{BB962C8B-B14F-4D97-AF65-F5344CB8AC3E}">
        <p14:creationId xmlns:p14="http://schemas.microsoft.com/office/powerpoint/2010/main" val="2039532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r sec ou hum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42852"/>
            <a:ext cx="7798444" cy="4786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5357826"/>
            <a:ext cx="7978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prstClr val="black"/>
                </a:solidFill>
              </a:rPr>
              <a:t>Contrairement  à ce que l’on pourrait croire, l’air humide est plus léger que l’air sec.</a:t>
            </a:r>
          </a:p>
          <a:p>
            <a:r>
              <a:rPr lang="fr-CH" dirty="0">
                <a:solidFill>
                  <a:prstClr val="black"/>
                </a:solidFill>
              </a:rPr>
              <a:t>Cela vient du fait que la vapeur d’eau à une densité plus faible que l’air sec, </a:t>
            </a:r>
          </a:p>
          <a:p>
            <a:r>
              <a:rPr lang="fr-CH" dirty="0">
                <a:solidFill>
                  <a:prstClr val="black"/>
                </a:solidFill>
              </a:rPr>
              <a:t>à pression et volume égal.</a:t>
            </a:r>
          </a:p>
        </p:txBody>
      </p:sp>
    </p:spTree>
    <p:extLst>
      <p:ext uri="{BB962C8B-B14F-4D97-AF65-F5344CB8AC3E}">
        <p14:creationId xmlns:p14="http://schemas.microsoft.com/office/powerpoint/2010/main" val="1061652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1785926"/>
            <a:ext cx="7572428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85728"/>
            <a:ext cx="861378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solidFill>
                  <a:prstClr val="black"/>
                </a:solidFill>
              </a:rPr>
              <a:t>Il y a de l’eau dans le gaz…</a:t>
            </a:r>
          </a:p>
          <a:p>
            <a:endParaRPr lang="fr-CH" sz="800" dirty="0">
              <a:solidFill>
                <a:prstClr val="black"/>
              </a:solidFill>
            </a:endParaRPr>
          </a:p>
          <a:p>
            <a:r>
              <a:rPr lang="fr-CH" dirty="0">
                <a:solidFill>
                  <a:prstClr val="black"/>
                </a:solidFill>
              </a:rPr>
              <a:t>La quantité de vapeur d’eau que peux contenir une certaine masse d’air</a:t>
            </a:r>
          </a:p>
          <a:p>
            <a:r>
              <a:rPr lang="fr-CH" dirty="0">
                <a:solidFill>
                  <a:prstClr val="black"/>
                </a:solidFill>
              </a:rPr>
              <a:t>dépend de sa température. </a:t>
            </a:r>
            <a:r>
              <a:rPr lang="fr-CH" b="1" dirty="0">
                <a:solidFill>
                  <a:prstClr val="black"/>
                </a:solidFill>
              </a:rPr>
              <a:t>Un kilo </a:t>
            </a:r>
            <a:r>
              <a:rPr lang="fr-CH" dirty="0">
                <a:solidFill>
                  <a:prstClr val="black"/>
                </a:solidFill>
              </a:rPr>
              <a:t>d’air sec à </a:t>
            </a:r>
            <a:r>
              <a:rPr lang="fr-CH" b="1" dirty="0">
                <a:solidFill>
                  <a:prstClr val="black"/>
                </a:solidFill>
              </a:rPr>
              <a:t>pression standard </a:t>
            </a:r>
            <a:r>
              <a:rPr lang="fr-CH" dirty="0">
                <a:solidFill>
                  <a:prstClr val="black"/>
                </a:solidFill>
              </a:rPr>
              <a:t>(1013 </a:t>
            </a:r>
            <a:r>
              <a:rPr lang="fr-CH" dirty="0" err="1">
                <a:solidFill>
                  <a:prstClr val="black"/>
                </a:solidFill>
              </a:rPr>
              <a:t>hPa</a:t>
            </a:r>
            <a:r>
              <a:rPr lang="fr-CH" dirty="0">
                <a:solidFill>
                  <a:prstClr val="black"/>
                </a:solidFill>
              </a:rPr>
              <a:t>) </a:t>
            </a:r>
          </a:p>
          <a:p>
            <a:r>
              <a:rPr lang="fr-CH" dirty="0">
                <a:solidFill>
                  <a:prstClr val="black"/>
                </a:solidFill>
              </a:rPr>
              <a:t>ne peux contenir qu’un maximum de vapeur d’eau selon les valeurs suivante :</a:t>
            </a:r>
          </a:p>
          <a:p>
            <a:endParaRPr lang="fr-CH" sz="800" dirty="0">
              <a:solidFill>
                <a:prstClr val="black"/>
              </a:solidFill>
            </a:endParaRPr>
          </a:p>
          <a:p>
            <a:r>
              <a:rPr lang="fr-CH" dirty="0">
                <a:solidFill>
                  <a:prstClr val="black"/>
                </a:solidFill>
              </a:rPr>
              <a:t>Température:	-20°C	-10°C	0°C	+10°C	+20°C	+30°C</a:t>
            </a:r>
          </a:p>
          <a:p>
            <a:r>
              <a:rPr lang="fr-CH" dirty="0">
                <a:solidFill>
                  <a:prstClr val="black"/>
                </a:solidFill>
              </a:rPr>
              <a:t>Vapeur d’eau max:	 0,8g	 1,8g	3,8g	7,8g	 15g	 28g</a:t>
            </a:r>
          </a:p>
          <a:p>
            <a:endParaRPr lang="fr-CH" sz="800" dirty="0">
              <a:solidFill>
                <a:prstClr val="black"/>
              </a:solidFill>
            </a:endParaRPr>
          </a:p>
          <a:p>
            <a:r>
              <a:rPr lang="fr-CH" dirty="0">
                <a:solidFill>
                  <a:prstClr val="black"/>
                </a:solidFill>
              </a:rPr>
              <a:t>Au delà de ces valeurs,  la vapeur d’eau ne peux plus être contenue dans l’air, </a:t>
            </a:r>
          </a:p>
          <a:p>
            <a:r>
              <a:rPr lang="fr-CH" dirty="0">
                <a:solidFill>
                  <a:prstClr val="black"/>
                </a:solidFill>
              </a:rPr>
              <a:t>le taux d’humidité atteint 100%. La vapeur d’eau se </a:t>
            </a:r>
            <a:r>
              <a:rPr lang="fr-CH" b="1" dirty="0">
                <a:solidFill>
                  <a:prstClr val="black"/>
                </a:solidFill>
              </a:rPr>
              <a:t>condense</a:t>
            </a:r>
            <a:r>
              <a:rPr lang="fr-CH" dirty="0">
                <a:solidFill>
                  <a:prstClr val="black"/>
                </a:solidFill>
              </a:rPr>
              <a:t>, on dit que l’air</a:t>
            </a:r>
          </a:p>
          <a:p>
            <a:r>
              <a:rPr lang="fr-CH" dirty="0">
                <a:solidFill>
                  <a:prstClr val="black"/>
                </a:solidFill>
              </a:rPr>
              <a:t>est </a:t>
            </a:r>
            <a:r>
              <a:rPr lang="fr-CH" b="1" dirty="0">
                <a:solidFill>
                  <a:prstClr val="black"/>
                </a:solidFill>
              </a:rPr>
              <a:t>saturé</a:t>
            </a:r>
          </a:p>
          <a:p>
            <a:endParaRPr lang="fr-CH" sz="800" b="1" dirty="0">
              <a:solidFill>
                <a:prstClr val="black"/>
              </a:solidFill>
            </a:endParaRPr>
          </a:p>
          <a:p>
            <a:r>
              <a:rPr lang="fr-CH" b="1" dirty="0">
                <a:solidFill>
                  <a:prstClr val="black"/>
                </a:solidFill>
              </a:rPr>
              <a:t>Exemple:</a:t>
            </a:r>
          </a:p>
          <a:p>
            <a:r>
              <a:rPr lang="fr-CH" dirty="0">
                <a:solidFill>
                  <a:prstClr val="black"/>
                </a:solidFill>
              </a:rPr>
              <a:t>- Si on prend une masse d’air à +10°C contenant 7,8g  de vapeur d’eau, </a:t>
            </a:r>
          </a:p>
          <a:p>
            <a:r>
              <a:rPr lang="fr-CH" dirty="0">
                <a:solidFill>
                  <a:prstClr val="black"/>
                </a:solidFill>
              </a:rPr>
              <a:t> donc saturée: taux d’humidité 100%</a:t>
            </a:r>
          </a:p>
          <a:p>
            <a:r>
              <a:rPr lang="fr-CH" dirty="0">
                <a:solidFill>
                  <a:prstClr val="black"/>
                </a:solidFill>
              </a:rPr>
              <a:t>et  qu’on la réchauffe à +20°C, elle contiendra toujours 7,8g de vapeur d’eau mais sont taux d’humidité sera de 52% car elle pourrait contenir 15g de vapeur</a:t>
            </a:r>
          </a:p>
          <a:p>
            <a:endParaRPr lang="fr-CH" sz="800" dirty="0">
              <a:solidFill>
                <a:prstClr val="black"/>
              </a:solidFill>
            </a:endParaRPr>
          </a:p>
          <a:p>
            <a:r>
              <a:rPr lang="fr-CH" b="1" dirty="0">
                <a:solidFill>
                  <a:prstClr val="black"/>
                </a:solidFill>
              </a:rPr>
              <a:t>Au contraire:</a:t>
            </a:r>
          </a:p>
          <a:p>
            <a:r>
              <a:rPr lang="fr-CH" dirty="0">
                <a:solidFill>
                  <a:prstClr val="black"/>
                </a:solidFill>
              </a:rPr>
              <a:t>Si on prend une masse d’air à +20°C contenant 15g de vapeur d’eau, donc saturée (taux d’humidité 100%) et qu’on la refroidit  à 10°C, elle contiendra à ce moment 7,8g de vapeur d’eau, et sera toujours saturée à 100%. Le reste aura été libéré par condensation  (7,2g)</a:t>
            </a:r>
          </a:p>
          <a:p>
            <a:endParaRPr lang="fr-CH" sz="800" dirty="0">
              <a:solidFill>
                <a:prstClr val="black"/>
              </a:solidFill>
            </a:endParaRPr>
          </a:p>
          <a:p>
            <a:pPr algn="ctr"/>
            <a:r>
              <a:rPr lang="fr-CH" sz="2400" dirty="0">
                <a:solidFill>
                  <a:prstClr val="black"/>
                </a:solidFill>
              </a:rPr>
              <a:t>C’est la formation des nuages…</a:t>
            </a:r>
          </a:p>
        </p:txBody>
      </p:sp>
    </p:spTree>
    <p:extLst>
      <p:ext uri="{BB962C8B-B14F-4D97-AF65-F5344CB8AC3E}">
        <p14:creationId xmlns:p14="http://schemas.microsoft.com/office/powerpoint/2010/main" val="484103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142984"/>
            <a:ext cx="753667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800" dirty="0">
                <a:solidFill>
                  <a:prstClr val="black"/>
                </a:solidFill>
              </a:rPr>
              <a:t>Le point de rosée</a:t>
            </a:r>
          </a:p>
          <a:p>
            <a:endParaRPr lang="fr-CH" sz="1400" dirty="0">
              <a:solidFill>
                <a:prstClr val="black"/>
              </a:solidFill>
            </a:endParaRPr>
          </a:p>
          <a:p>
            <a:r>
              <a:rPr lang="fr-CH" dirty="0">
                <a:solidFill>
                  <a:prstClr val="black"/>
                </a:solidFill>
              </a:rPr>
              <a:t>Le point de rosée est la température à laquelle une certaine masse d’air arrive </a:t>
            </a:r>
          </a:p>
          <a:p>
            <a:r>
              <a:rPr lang="fr-CH" dirty="0">
                <a:solidFill>
                  <a:prstClr val="black"/>
                </a:solidFill>
              </a:rPr>
              <a:t>à saturation et commence a condenser la vapeur d’eau qu’elle contient.</a:t>
            </a:r>
          </a:p>
          <a:p>
            <a:endParaRPr lang="fr-CH" dirty="0">
              <a:solidFill>
                <a:prstClr val="black"/>
              </a:solidFill>
            </a:endParaRPr>
          </a:p>
          <a:p>
            <a:r>
              <a:rPr lang="fr-CH" dirty="0">
                <a:solidFill>
                  <a:prstClr val="black"/>
                </a:solidFill>
              </a:rPr>
              <a:t>Exemple: </a:t>
            </a:r>
          </a:p>
          <a:p>
            <a:endParaRPr lang="fr-CH" dirty="0">
              <a:solidFill>
                <a:prstClr val="black"/>
              </a:solidFill>
            </a:endParaRPr>
          </a:p>
          <a:p>
            <a:r>
              <a:rPr lang="fr-CH" dirty="0">
                <a:solidFill>
                  <a:prstClr val="black"/>
                </a:solidFill>
              </a:rPr>
              <a:t>Une masse d’air de 1 kilo et à </a:t>
            </a:r>
            <a:r>
              <a:rPr lang="fr-CH" b="1" dirty="0">
                <a:solidFill>
                  <a:prstClr val="black"/>
                </a:solidFill>
              </a:rPr>
              <a:t>20°C</a:t>
            </a:r>
            <a:r>
              <a:rPr lang="fr-CH" dirty="0">
                <a:solidFill>
                  <a:prstClr val="black"/>
                </a:solidFill>
              </a:rPr>
              <a:t> contenant  7,8g (52% d’humidité)</a:t>
            </a:r>
          </a:p>
          <a:p>
            <a:r>
              <a:rPr lang="fr-CH" dirty="0">
                <a:solidFill>
                  <a:prstClr val="black"/>
                </a:solidFill>
              </a:rPr>
              <a:t>serait  saturée à </a:t>
            </a:r>
            <a:r>
              <a:rPr lang="fr-CH" b="1" dirty="0">
                <a:solidFill>
                  <a:prstClr val="black"/>
                </a:solidFill>
              </a:rPr>
              <a:t>10°C</a:t>
            </a:r>
            <a:r>
              <a:rPr lang="fr-CH" dirty="0">
                <a:solidFill>
                  <a:prstClr val="black"/>
                </a:solidFill>
              </a:rPr>
              <a:t> ( 100% d’humidité)</a:t>
            </a:r>
          </a:p>
          <a:p>
            <a:endParaRPr lang="fr-CH" dirty="0">
              <a:solidFill>
                <a:prstClr val="black"/>
              </a:solidFill>
            </a:endParaRPr>
          </a:p>
          <a:p>
            <a:pPr algn="ctr"/>
            <a:r>
              <a:rPr lang="fr-CH" sz="2400" dirty="0">
                <a:solidFill>
                  <a:prstClr val="black"/>
                </a:solidFill>
              </a:rPr>
              <a:t>On dit alors que son point de rosée est de 10°C</a:t>
            </a:r>
          </a:p>
        </p:txBody>
      </p:sp>
    </p:spTree>
    <p:extLst>
      <p:ext uri="{BB962C8B-B14F-4D97-AF65-F5344CB8AC3E}">
        <p14:creationId xmlns:p14="http://schemas.microsoft.com/office/powerpoint/2010/main" val="4067698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cuments\Cours meteo\advanced\instabilit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087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54868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dirty="0" smtClean="0"/>
              <a:t>Récapitulatif des </a:t>
            </a:r>
            <a:r>
              <a:rPr lang="fr-CH" sz="3200" dirty="0" smtClean="0"/>
              <a:t>notions </a:t>
            </a:r>
            <a:r>
              <a:rPr lang="fr-CH" sz="3200" dirty="0" smtClean="0"/>
              <a:t>de bases</a:t>
            </a:r>
            <a:endParaRPr lang="fr-CH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194549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L’atmosphère se réchauffe de bas en haut </a:t>
            </a:r>
            <a:endParaRPr lang="fr-CH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96" y="1309074"/>
            <a:ext cx="2344973" cy="173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26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diation he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290"/>
            <a:ext cx="4486656" cy="6492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9190" y="428604"/>
            <a:ext cx="3922356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/>
            <a:r>
              <a:rPr lang="fr-CH" b="1" u="sng" dirty="0">
                <a:solidFill>
                  <a:prstClr val="black"/>
                </a:solidFill>
              </a:rPr>
              <a:t>Le jour</a:t>
            </a:r>
          </a:p>
          <a:p>
            <a:pPr marL="342900" indent="-342900" algn="ctr"/>
            <a:endParaRPr lang="fr-CH" sz="900" b="1" u="sng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fr-CH" dirty="0">
                <a:solidFill>
                  <a:prstClr val="black"/>
                </a:solidFill>
              </a:rPr>
              <a:t>Les rayons du soleil traversent</a:t>
            </a:r>
          </a:p>
          <a:p>
            <a:pPr marL="342900" indent="-342900"/>
            <a:r>
              <a:rPr lang="fr-CH" dirty="0">
                <a:solidFill>
                  <a:prstClr val="black"/>
                </a:solidFill>
              </a:rPr>
              <a:t>	l’atmosphère et chauffent le sol</a:t>
            </a:r>
          </a:p>
          <a:p>
            <a:pPr marL="342900" indent="-342900"/>
            <a:endParaRPr lang="fr-CH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 startAt="2"/>
            </a:pPr>
            <a:r>
              <a:rPr lang="fr-CH" dirty="0">
                <a:solidFill>
                  <a:prstClr val="black"/>
                </a:solidFill>
              </a:rPr>
              <a:t>L’air directement au dessus du sol</a:t>
            </a:r>
          </a:p>
          <a:p>
            <a:pPr marL="342900" indent="-342900"/>
            <a:r>
              <a:rPr lang="fr-CH" dirty="0">
                <a:solidFill>
                  <a:prstClr val="black"/>
                </a:solidFill>
              </a:rPr>
              <a:t>	est réchauffé par  conduction</a:t>
            </a:r>
          </a:p>
          <a:p>
            <a:pPr marL="342900" indent="-342900"/>
            <a:endParaRPr lang="fr-CH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 startAt="3"/>
            </a:pPr>
            <a:r>
              <a:rPr lang="fr-CH" dirty="0">
                <a:solidFill>
                  <a:prstClr val="black"/>
                </a:solidFill>
              </a:rPr>
              <a:t>Le reste de l’atmosphère est chauffé</a:t>
            </a:r>
          </a:p>
          <a:p>
            <a:pPr marL="342900" indent="-342900"/>
            <a:r>
              <a:rPr lang="fr-CH" dirty="0">
                <a:solidFill>
                  <a:prstClr val="black"/>
                </a:solidFill>
              </a:rPr>
              <a:t>	par convection de bas en haut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628" y="3500438"/>
            <a:ext cx="3734420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b="1" u="sng" dirty="0">
                <a:solidFill>
                  <a:prstClr val="black"/>
                </a:solidFill>
              </a:rPr>
              <a:t>La nuit</a:t>
            </a:r>
          </a:p>
          <a:p>
            <a:endParaRPr lang="fr-CH" sz="9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fr-CH" dirty="0">
                <a:solidFill>
                  <a:prstClr val="black"/>
                </a:solidFill>
              </a:rPr>
              <a:t>Le sol renvoie son rayonnement</a:t>
            </a:r>
          </a:p>
          <a:p>
            <a:pPr marL="342900" indent="-342900"/>
            <a:r>
              <a:rPr lang="fr-CH" dirty="0">
                <a:solidFill>
                  <a:prstClr val="black"/>
                </a:solidFill>
              </a:rPr>
              <a:t>	thermique dans l’atmosphère</a:t>
            </a:r>
          </a:p>
          <a:p>
            <a:pPr marL="342900" indent="-342900"/>
            <a:endParaRPr lang="fr-CH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 startAt="2"/>
            </a:pPr>
            <a:r>
              <a:rPr lang="fr-CH" dirty="0">
                <a:solidFill>
                  <a:prstClr val="black"/>
                </a:solidFill>
              </a:rPr>
              <a:t>L’air directement au dessus du sol </a:t>
            </a:r>
          </a:p>
          <a:p>
            <a:pPr marL="342900" indent="-342900"/>
            <a:r>
              <a:rPr lang="fr-CH" dirty="0">
                <a:solidFill>
                  <a:prstClr val="black"/>
                </a:solidFill>
              </a:rPr>
              <a:t>	se refroidit par conduction</a:t>
            </a:r>
          </a:p>
          <a:p>
            <a:pPr marL="342900" indent="-342900"/>
            <a:endParaRPr lang="fr-CH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 startAt="3"/>
            </a:pPr>
            <a:r>
              <a:rPr lang="fr-CH" dirty="0">
                <a:solidFill>
                  <a:prstClr val="black"/>
                </a:solidFill>
              </a:rPr>
              <a:t>Le reste de l’atmosphère est</a:t>
            </a:r>
          </a:p>
          <a:p>
            <a:pPr marL="342900" indent="-342900"/>
            <a:r>
              <a:rPr lang="fr-CH" dirty="0">
                <a:solidFill>
                  <a:prstClr val="black"/>
                </a:solidFill>
              </a:rPr>
              <a:t>	refroidi par convection de haut</a:t>
            </a:r>
          </a:p>
          <a:p>
            <a:pPr marL="342900" indent="-342900"/>
            <a:r>
              <a:rPr lang="fr-CH" dirty="0">
                <a:solidFill>
                  <a:prstClr val="black"/>
                </a:solidFill>
              </a:rPr>
              <a:t>	en bas</a:t>
            </a:r>
          </a:p>
        </p:txBody>
      </p:sp>
    </p:spTree>
    <p:extLst>
      <p:ext uri="{BB962C8B-B14F-4D97-AF65-F5344CB8AC3E}">
        <p14:creationId xmlns:p14="http://schemas.microsoft.com/office/powerpoint/2010/main" val="38904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54868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dirty="0" smtClean="0"/>
              <a:t>Récapitulatif des notions de bases</a:t>
            </a:r>
            <a:endParaRPr lang="fr-CH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194549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L’atmosphère se réchauffe de bas en haut </a:t>
            </a:r>
            <a:endParaRPr lang="fr-CH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96" y="1309074"/>
            <a:ext cx="2344973" cy="173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31" y="3043591"/>
            <a:ext cx="2333538" cy="16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342900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L’air de densité différente ne se mélange pas facilement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3999994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54868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dirty="0" smtClean="0"/>
              <a:t>Récapitulatif des </a:t>
            </a:r>
            <a:r>
              <a:rPr lang="fr-CH" sz="3200" dirty="0" smtClean="0"/>
              <a:t>notions </a:t>
            </a:r>
            <a:r>
              <a:rPr lang="fr-CH" sz="3200" dirty="0" smtClean="0"/>
              <a:t>de bases</a:t>
            </a:r>
            <a:endParaRPr lang="fr-CH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194549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L’atmosphère se réchauffe de bas en haut </a:t>
            </a:r>
            <a:endParaRPr lang="fr-CH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96" y="1309074"/>
            <a:ext cx="2344973" cy="173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31" y="3043591"/>
            <a:ext cx="2333538" cy="16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342900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L’air de densité différente ne se mélange pas facilement</a:t>
            </a:r>
            <a:endParaRPr lang="fr-CH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31" y="4797152"/>
            <a:ext cx="234497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5301208"/>
            <a:ext cx="563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La vapeur d’eau est plus légère que l’air sec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388482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isons ét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688"/>
            <a:ext cx="9144000" cy="63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isons hi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327"/>
            <a:ext cx="9144000" cy="640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732520" cy="488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763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coriol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357166"/>
            <a:ext cx="5852160" cy="50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9144000" cy="4918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5786454"/>
            <a:ext cx="7751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>
                <a:solidFill>
                  <a:prstClr val="black"/>
                </a:solidFill>
              </a:rPr>
              <a:t>L’atmosphère terrestre est composée de plusieurs masses d’air distinctes.</a:t>
            </a:r>
          </a:p>
        </p:txBody>
      </p:sp>
    </p:spTree>
    <p:extLst>
      <p:ext uri="{BB962C8B-B14F-4D97-AF65-F5344CB8AC3E}">
        <p14:creationId xmlns:p14="http://schemas.microsoft.com/office/powerpoint/2010/main" val="39252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480720" cy="478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666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515</Words>
  <Application>Microsoft Office PowerPoint</Application>
  <PresentationFormat>Affichage à l'écran (4:3)</PresentationFormat>
  <Paragraphs>152</Paragraphs>
  <Slides>31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18</vt:i4>
      </vt:variant>
      <vt:variant>
        <vt:lpstr>Titres des diapositives</vt:lpstr>
      </vt:variant>
      <vt:variant>
        <vt:i4>31</vt:i4>
      </vt:variant>
    </vt:vector>
  </HeadingPairs>
  <TitlesOfParts>
    <vt:vector size="49" baseType="lpstr">
      <vt:lpstr>Thème Office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Scheuchzer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csandoz</dc:creator>
  <cp:lastModifiedBy>csandoz</cp:lastModifiedBy>
  <cp:revision>14</cp:revision>
  <dcterms:created xsi:type="dcterms:W3CDTF">2015-06-15T11:10:17Z</dcterms:created>
  <dcterms:modified xsi:type="dcterms:W3CDTF">2015-06-16T14:15:46Z</dcterms:modified>
</cp:coreProperties>
</file>