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4" r:id="rId3"/>
    <p:sldId id="285" r:id="rId4"/>
    <p:sldId id="293" r:id="rId5"/>
    <p:sldId id="286" r:id="rId6"/>
    <p:sldId id="287" r:id="rId7"/>
    <p:sldId id="288" r:id="rId8"/>
    <p:sldId id="289" r:id="rId9"/>
    <p:sldId id="290" r:id="rId10"/>
    <p:sldId id="291" r:id="rId11"/>
    <p:sldId id="292" r:id="rId12"/>
    <p:sldId id="303" r:id="rId13"/>
    <p:sldId id="257" r:id="rId14"/>
    <p:sldId id="267" r:id="rId15"/>
    <p:sldId id="258" r:id="rId16"/>
    <p:sldId id="260" r:id="rId17"/>
    <p:sldId id="261" r:id="rId18"/>
    <p:sldId id="262" r:id="rId19"/>
    <p:sldId id="294" r:id="rId20"/>
    <p:sldId id="298" r:id="rId21"/>
    <p:sldId id="299" r:id="rId22"/>
    <p:sldId id="263" r:id="rId23"/>
    <p:sldId id="264" r:id="rId24"/>
    <p:sldId id="300" r:id="rId25"/>
    <p:sldId id="305" r:id="rId26"/>
    <p:sldId id="277" r:id="rId27"/>
    <p:sldId id="278" r:id="rId28"/>
    <p:sldId id="296" r:id="rId29"/>
    <p:sldId id="282" r:id="rId30"/>
    <p:sldId id="283" r:id="rId31"/>
    <p:sldId id="302" r:id="rId32"/>
    <p:sldId id="301"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79E6F-9EF5-47D3-A796-C587EF8B66AC}" type="datetimeFigureOut">
              <a:rPr lang="fr-CH" smtClean="0"/>
              <a:pPr/>
              <a:t>23.06.2015</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A15CE-A2D5-4CF0-8FC5-AD5D299D8B3B}" type="slidenum">
              <a:rPr lang="fr-CH" smtClean="0"/>
              <a:pPr/>
              <a:t>‹N°›</a:t>
            </a:fld>
            <a:endParaRPr lang="fr-CH"/>
          </a:p>
        </p:txBody>
      </p:sp>
    </p:spTree>
    <p:extLst>
      <p:ext uri="{BB962C8B-B14F-4D97-AF65-F5344CB8AC3E}">
        <p14:creationId xmlns:p14="http://schemas.microsoft.com/office/powerpoint/2010/main" val="199388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0F501-A6F8-4C28-A61F-FAD57D29B045}" type="datetimeFigureOut">
              <a:rPr lang="fr-CH" smtClean="0"/>
              <a:pPr/>
              <a:t>23.06.2015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F09438D-48BF-4BC0-9A04-630E281CD848}" type="slidenum">
              <a:rPr lang="fr-CH" smtClean="0"/>
              <a:pPr/>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0F501-A6F8-4C28-A61F-FAD57D29B045}" type="datetimeFigureOut">
              <a:rPr lang="fr-CH" smtClean="0"/>
              <a:pPr/>
              <a:t>23.06.2015</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9438D-48BF-4BC0-9A04-630E281CD848}" type="slidenum">
              <a:rPr lang="fr-CH" smtClean="0"/>
              <a:pPr/>
              <a:t>‹N°›</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6984776" cy="707886"/>
          </a:xfrm>
          <a:prstGeom prst="rect">
            <a:avLst/>
          </a:prstGeom>
          <a:noFill/>
        </p:spPr>
        <p:txBody>
          <a:bodyPr wrap="square" rtlCol="0">
            <a:spAutoFit/>
          </a:bodyPr>
          <a:lstStyle/>
          <a:p>
            <a:pPr algn="ctr"/>
            <a:r>
              <a:rPr lang="fr-CH" sz="4000" b="1" dirty="0" smtClean="0"/>
              <a:t>Cours météo avancé II</a:t>
            </a:r>
            <a:endParaRPr lang="fr-CH" sz="4000" b="1" dirty="0"/>
          </a:p>
        </p:txBody>
      </p:sp>
      <p:sp>
        <p:nvSpPr>
          <p:cNvPr id="5" name="TextBox 4"/>
          <p:cNvSpPr txBox="1"/>
          <p:nvPr/>
        </p:nvSpPr>
        <p:spPr>
          <a:xfrm>
            <a:off x="827584" y="5661248"/>
            <a:ext cx="7560840" cy="461665"/>
          </a:xfrm>
          <a:prstGeom prst="rect">
            <a:avLst/>
          </a:prstGeom>
          <a:noFill/>
        </p:spPr>
        <p:txBody>
          <a:bodyPr wrap="square" rtlCol="0">
            <a:spAutoFit/>
          </a:bodyPr>
          <a:lstStyle/>
          <a:p>
            <a:pPr algn="ctr"/>
            <a:r>
              <a:rPr lang="fr-CH" sz="2400" b="1" dirty="0" smtClean="0"/>
              <a:t>Phénomènes localisés et autres dangers météo</a:t>
            </a:r>
            <a:endParaRPr lang="fr-CH" sz="2400" b="1" dirty="0"/>
          </a:p>
        </p:txBody>
      </p:sp>
      <p:pic>
        <p:nvPicPr>
          <p:cNvPr id="6" name="Picture 5" descr="stormfront.jpg"/>
          <p:cNvPicPr>
            <a:picLocks noChangeAspect="1"/>
          </p:cNvPicPr>
          <p:nvPr/>
        </p:nvPicPr>
        <p:blipFill>
          <a:blip r:embed="rId2" cstate="print"/>
          <a:stretch>
            <a:fillRect/>
          </a:stretch>
        </p:blipFill>
        <p:spPr>
          <a:xfrm>
            <a:off x="1619672" y="1196752"/>
            <a:ext cx="5976664" cy="4482498"/>
          </a:xfrm>
          <a:prstGeom prst="rect">
            <a:avLst/>
          </a:prstGeom>
          <a:effectLst>
            <a:outerShdw blurRad="50800" dist="25400" dir="13680000" sx="102000" sy="102000" algn="br" rotWithShape="0">
              <a:prstClr val="black">
                <a:alpha val="19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kumente und Einstellungen\hack\Eigene Dateien\000-AVIATION MET\2-2008-E-als JPEG\06-thunder\E-109-1.jpg"/>
          <p:cNvPicPr>
            <a:picLocks noChangeAspect="1" noChangeArrowheads="1"/>
          </p:cNvPicPr>
          <p:nvPr/>
        </p:nvPicPr>
        <p:blipFill>
          <a:blip r:embed="rId2" cstate="print"/>
          <a:srcRect/>
          <a:stretch>
            <a:fillRect/>
          </a:stretch>
        </p:blipFill>
        <p:spPr bwMode="auto">
          <a:xfrm>
            <a:off x="1743075" y="128588"/>
            <a:ext cx="5722938" cy="6629400"/>
          </a:xfrm>
          <a:prstGeom prst="rect">
            <a:avLst/>
          </a:prstGeom>
          <a:noFill/>
        </p:spPr>
      </p:pic>
    </p:spTree>
    <p:extLst>
      <p:ext uri="{BB962C8B-B14F-4D97-AF65-F5344CB8AC3E}">
        <p14:creationId xmlns:p14="http://schemas.microsoft.com/office/powerpoint/2010/main" val="2516633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urst movie.jpg"/>
          <p:cNvPicPr>
            <a:picLocks noChangeAspect="1"/>
          </p:cNvPicPr>
          <p:nvPr/>
        </p:nvPicPr>
        <p:blipFill>
          <a:blip r:embed="rId2" cstate="print"/>
          <a:stretch>
            <a:fillRect/>
          </a:stretch>
        </p:blipFill>
        <p:spPr>
          <a:xfrm>
            <a:off x="1104900" y="923925"/>
            <a:ext cx="6934200" cy="5010150"/>
          </a:xfrm>
          <a:prstGeom prst="rect">
            <a:avLst/>
          </a:prstGeom>
        </p:spPr>
      </p:pic>
    </p:spTree>
    <p:extLst>
      <p:ext uri="{BB962C8B-B14F-4D97-AF65-F5344CB8AC3E}">
        <p14:creationId xmlns:p14="http://schemas.microsoft.com/office/powerpoint/2010/main" val="944868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6968421"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93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332656"/>
            <a:ext cx="7128792" cy="523220"/>
          </a:xfrm>
          <a:prstGeom prst="rect">
            <a:avLst/>
          </a:prstGeom>
          <a:noFill/>
        </p:spPr>
        <p:txBody>
          <a:bodyPr wrap="square" rtlCol="0">
            <a:spAutoFit/>
          </a:bodyPr>
          <a:lstStyle/>
          <a:p>
            <a:pPr algn="ctr"/>
            <a:r>
              <a:rPr lang="fr-CH" sz="2800" b="1" dirty="0" smtClean="0"/>
              <a:t>Les caprices du vent</a:t>
            </a:r>
            <a:endParaRPr lang="fr-CH" sz="2800" b="1" dirty="0"/>
          </a:p>
        </p:txBody>
      </p:sp>
      <p:pic>
        <p:nvPicPr>
          <p:cNvPr id="3" name="Picture 2" descr="champs de vent grib.jpg"/>
          <p:cNvPicPr>
            <a:picLocks noChangeAspect="1"/>
          </p:cNvPicPr>
          <p:nvPr/>
        </p:nvPicPr>
        <p:blipFill>
          <a:blip r:embed="rId2" cstate="print"/>
          <a:stretch>
            <a:fillRect/>
          </a:stretch>
        </p:blipFill>
        <p:spPr>
          <a:xfrm>
            <a:off x="1619672" y="1052736"/>
            <a:ext cx="5996280" cy="4339754"/>
          </a:xfrm>
          <a:prstGeom prst="rect">
            <a:avLst/>
          </a:prstGeom>
        </p:spPr>
      </p:pic>
      <p:sp>
        <p:nvSpPr>
          <p:cNvPr id="4" name="TextBox 3"/>
          <p:cNvSpPr txBox="1"/>
          <p:nvPr/>
        </p:nvSpPr>
        <p:spPr>
          <a:xfrm>
            <a:off x="971600" y="5589240"/>
            <a:ext cx="7344816" cy="646331"/>
          </a:xfrm>
          <a:prstGeom prst="rect">
            <a:avLst/>
          </a:prstGeom>
          <a:noFill/>
        </p:spPr>
        <p:txBody>
          <a:bodyPr wrap="square" rtlCol="0">
            <a:spAutoFit/>
          </a:bodyPr>
          <a:lstStyle/>
          <a:p>
            <a:r>
              <a:rPr lang="fr-CH" dirty="0" smtClean="0"/>
              <a:t>Par rapport à une prévision numérique, les conditions réelles peuvent varier significativement </a:t>
            </a:r>
            <a:endParaRPr lang="fr-C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d a-port2fr.jpg"/>
          <p:cNvPicPr>
            <a:picLocks noChangeAspect="1"/>
          </p:cNvPicPr>
          <p:nvPr/>
        </p:nvPicPr>
        <p:blipFill>
          <a:blip r:embed="rId2" cstate="print"/>
          <a:stretch>
            <a:fillRect/>
          </a:stretch>
        </p:blipFill>
        <p:spPr>
          <a:xfrm>
            <a:off x="1043608" y="908720"/>
            <a:ext cx="6896100" cy="3937000"/>
          </a:xfrm>
          <a:prstGeom prst="rect">
            <a:avLst/>
          </a:prstGeom>
        </p:spPr>
      </p:pic>
      <p:sp>
        <p:nvSpPr>
          <p:cNvPr id="3" name="TextBox 2"/>
          <p:cNvSpPr txBox="1"/>
          <p:nvPr/>
        </p:nvSpPr>
        <p:spPr>
          <a:xfrm>
            <a:off x="971600" y="5013176"/>
            <a:ext cx="7416824" cy="1200329"/>
          </a:xfrm>
          <a:prstGeom prst="rect">
            <a:avLst/>
          </a:prstGeom>
          <a:noFill/>
        </p:spPr>
        <p:txBody>
          <a:bodyPr wrap="square" rtlCol="0">
            <a:spAutoFit/>
          </a:bodyPr>
          <a:lstStyle/>
          <a:p>
            <a:r>
              <a:rPr lang="fr-CH" dirty="0" smtClean="0"/>
              <a:t>Quand le vent circule en altitude, il souffle librement. Sur mer, la résistance que présente l'eau le fait légèrement ralentir et dévier vers la gauche.</a:t>
            </a:r>
          </a:p>
          <a:p>
            <a:r>
              <a:rPr lang="fr-CH" dirty="0" smtClean="0"/>
              <a:t>Sur terre, ce freinage et cette déviation vers la gauche sont plus prononcés, parce que la résistance est plus grande.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d a-port1.jpg"/>
          <p:cNvPicPr>
            <a:picLocks noChangeAspect="1"/>
          </p:cNvPicPr>
          <p:nvPr/>
        </p:nvPicPr>
        <p:blipFill>
          <a:blip r:embed="rId2" cstate="print"/>
          <a:stretch>
            <a:fillRect/>
          </a:stretch>
        </p:blipFill>
        <p:spPr>
          <a:xfrm>
            <a:off x="1187624" y="1124744"/>
            <a:ext cx="6934200" cy="4140200"/>
          </a:xfrm>
          <a:prstGeom prst="rect">
            <a:avLst/>
          </a:prstGeom>
        </p:spPr>
      </p:pic>
      <p:sp>
        <p:nvSpPr>
          <p:cNvPr id="3" name="TextBox 2"/>
          <p:cNvSpPr txBox="1"/>
          <p:nvPr/>
        </p:nvSpPr>
        <p:spPr>
          <a:xfrm>
            <a:off x="1115616" y="5517232"/>
            <a:ext cx="6984776" cy="1200329"/>
          </a:xfrm>
          <a:prstGeom prst="rect">
            <a:avLst/>
          </a:prstGeom>
          <a:noFill/>
        </p:spPr>
        <p:txBody>
          <a:bodyPr wrap="square" rtlCol="0">
            <a:spAutoFit/>
          </a:bodyPr>
          <a:lstStyle/>
          <a:p>
            <a:r>
              <a:rPr lang="fr-CH" dirty="0" smtClean="0"/>
              <a:t>Chaque fois que le vent se frotte à un obstacle, il a le réflexe de bifurquer à gauche, et d'accélérer.</a:t>
            </a:r>
          </a:p>
          <a:p>
            <a:r>
              <a:rPr lang="fr-CH" dirty="0" smtClean="0"/>
              <a:t>C'est vrai pour les îles, les caps et les pointes.</a:t>
            </a:r>
          </a:p>
          <a:p>
            <a:endParaRPr lang="fr-CH" dirty="0"/>
          </a:p>
        </p:txBody>
      </p:sp>
      <p:sp>
        <p:nvSpPr>
          <p:cNvPr id="4" name="TextBox 3"/>
          <p:cNvSpPr txBox="1"/>
          <p:nvPr/>
        </p:nvSpPr>
        <p:spPr>
          <a:xfrm>
            <a:off x="1187624" y="404664"/>
            <a:ext cx="6336704" cy="461665"/>
          </a:xfrm>
          <a:prstGeom prst="rect">
            <a:avLst/>
          </a:prstGeom>
          <a:noFill/>
        </p:spPr>
        <p:txBody>
          <a:bodyPr wrap="square" rtlCol="0">
            <a:spAutoFit/>
          </a:bodyPr>
          <a:lstStyle/>
          <a:p>
            <a:pPr algn="ctr"/>
            <a:r>
              <a:rPr lang="fr-CH" sz="2400" b="1" dirty="0" smtClean="0"/>
              <a:t>A gauche toute!</a:t>
            </a:r>
            <a:endParaRPr lang="fr-CH"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60648"/>
            <a:ext cx="5688632" cy="461665"/>
          </a:xfrm>
          <a:prstGeom prst="rect">
            <a:avLst/>
          </a:prstGeom>
          <a:noFill/>
        </p:spPr>
        <p:txBody>
          <a:bodyPr wrap="square" rtlCol="0">
            <a:spAutoFit/>
          </a:bodyPr>
          <a:lstStyle/>
          <a:p>
            <a:pPr algn="ctr"/>
            <a:r>
              <a:rPr lang="fr-CH" sz="2400" b="1" dirty="0" smtClean="0"/>
              <a:t>Effets de côtes</a:t>
            </a:r>
            <a:endParaRPr lang="fr-CH" sz="2400" b="1" dirty="0"/>
          </a:p>
        </p:txBody>
      </p:sp>
      <p:pic>
        <p:nvPicPr>
          <p:cNvPr id="3" name="Picture 2" descr="Fast or slow1.jpg"/>
          <p:cNvPicPr>
            <a:picLocks noChangeAspect="1"/>
          </p:cNvPicPr>
          <p:nvPr/>
        </p:nvPicPr>
        <p:blipFill>
          <a:blip r:embed="rId2" cstate="print"/>
          <a:stretch>
            <a:fillRect/>
          </a:stretch>
        </p:blipFill>
        <p:spPr>
          <a:xfrm>
            <a:off x="971600" y="1484784"/>
            <a:ext cx="6921500" cy="1656184"/>
          </a:xfrm>
          <a:prstGeom prst="rect">
            <a:avLst/>
          </a:prstGeom>
        </p:spPr>
      </p:pic>
      <p:pic>
        <p:nvPicPr>
          <p:cNvPr id="4" name="Picture 3" descr="Fast or slow2.jpg"/>
          <p:cNvPicPr>
            <a:picLocks noChangeAspect="1"/>
          </p:cNvPicPr>
          <p:nvPr/>
        </p:nvPicPr>
        <p:blipFill>
          <a:blip r:embed="rId3" cstate="print"/>
          <a:stretch>
            <a:fillRect/>
          </a:stretch>
        </p:blipFill>
        <p:spPr>
          <a:xfrm>
            <a:off x="971600" y="4293096"/>
            <a:ext cx="6934200" cy="1656184"/>
          </a:xfrm>
          <a:prstGeom prst="rect">
            <a:avLst/>
          </a:prstGeom>
        </p:spPr>
      </p:pic>
      <p:sp>
        <p:nvSpPr>
          <p:cNvPr id="5" name="TextBox 4"/>
          <p:cNvSpPr txBox="1"/>
          <p:nvPr/>
        </p:nvSpPr>
        <p:spPr>
          <a:xfrm>
            <a:off x="899592" y="692696"/>
            <a:ext cx="7128792" cy="830997"/>
          </a:xfrm>
          <a:prstGeom prst="rect">
            <a:avLst/>
          </a:prstGeom>
          <a:noFill/>
        </p:spPr>
        <p:txBody>
          <a:bodyPr wrap="square" rtlCol="0">
            <a:spAutoFit/>
          </a:bodyPr>
          <a:lstStyle/>
          <a:p>
            <a:pPr algn="just"/>
            <a:r>
              <a:rPr lang="fr-CH" sz="1600" dirty="0" smtClean="0"/>
              <a:t>Lorsque le vent souffle parallèlement à la côte, il se crée à faible distance un corridor où le vent augmente ou diminue nettement, selon que cette côte, </a:t>
            </a:r>
            <a:r>
              <a:rPr lang="fr-CH" sz="1600" b="1" dirty="0" smtClean="0"/>
              <a:t>dos au vent</a:t>
            </a:r>
            <a:r>
              <a:rPr lang="fr-CH" sz="1600" dirty="0" smtClean="0"/>
              <a:t>, est à droite ou à gauche.</a:t>
            </a:r>
            <a:endParaRPr lang="fr-CH" sz="1600" dirty="0"/>
          </a:p>
        </p:txBody>
      </p:sp>
      <p:sp>
        <p:nvSpPr>
          <p:cNvPr id="6" name="TextBox 5"/>
          <p:cNvSpPr txBox="1"/>
          <p:nvPr/>
        </p:nvSpPr>
        <p:spPr>
          <a:xfrm>
            <a:off x="899592" y="3212976"/>
            <a:ext cx="7056784" cy="1354217"/>
          </a:xfrm>
          <a:prstGeom prst="rect">
            <a:avLst/>
          </a:prstGeom>
          <a:noFill/>
        </p:spPr>
        <p:txBody>
          <a:bodyPr wrap="square" rtlCol="0">
            <a:spAutoFit/>
          </a:bodyPr>
          <a:lstStyle/>
          <a:p>
            <a:pPr algn="just"/>
            <a:r>
              <a:rPr lang="fr-CH" sz="1600" dirty="0" smtClean="0"/>
              <a:t>Quand la côte est à droite à moins de 3 milles marins, on bénéficie automatiquement de la prime de 25 %, offerte par l'effet de convergence.</a:t>
            </a:r>
          </a:p>
          <a:p>
            <a:pPr algn="just"/>
            <a:r>
              <a:rPr lang="fr-CH" sz="1600" dirty="0" smtClean="0"/>
              <a:t>Légèrement dévié vers la gauche en raison du frottement créé par la côte, le vent renforce celui qui souffle sur mer.</a:t>
            </a:r>
          </a:p>
          <a:p>
            <a:endParaRPr lang="fr-CH" dirty="0"/>
          </a:p>
        </p:txBody>
      </p:sp>
      <p:sp>
        <p:nvSpPr>
          <p:cNvPr id="7" name="TextBox 6"/>
          <p:cNvSpPr txBox="1"/>
          <p:nvPr/>
        </p:nvSpPr>
        <p:spPr>
          <a:xfrm>
            <a:off x="899592" y="5949280"/>
            <a:ext cx="6984776" cy="1107996"/>
          </a:xfrm>
          <a:prstGeom prst="rect">
            <a:avLst/>
          </a:prstGeom>
          <a:noFill/>
        </p:spPr>
        <p:txBody>
          <a:bodyPr wrap="square" rtlCol="0">
            <a:spAutoFit/>
          </a:bodyPr>
          <a:lstStyle/>
          <a:p>
            <a:pPr algn="just"/>
            <a:r>
              <a:rPr lang="fr-CH" sz="1600" dirty="0" smtClean="0"/>
              <a:t>Par contre, il y a effet contraire lorsque la côte est à gauche. L'air qui dévie vers la gauche par effet de frottement sur la côte, ralentit systématiquement le vent sur mer.</a:t>
            </a:r>
          </a:p>
          <a:p>
            <a:endParaRPr lang="fr-C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wind's paths1.jpg"/>
          <p:cNvPicPr>
            <a:picLocks noChangeAspect="1"/>
          </p:cNvPicPr>
          <p:nvPr/>
        </p:nvPicPr>
        <p:blipFill>
          <a:blip r:embed="rId2" cstate="print"/>
          <a:stretch>
            <a:fillRect/>
          </a:stretch>
        </p:blipFill>
        <p:spPr>
          <a:xfrm>
            <a:off x="467544" y="3501008"/>
            <a:ext cx="3816424" cy="2648198"/>
          </a:xfrm>
          <a:prstGeom prst="rect">
            <a:avLst/>
          </a:prstGeom>
        </p:spPr>
      </p:pic>
      <p:pic>
        <p:nvPicPr>
          <p:cNvPr id="3" name="Picture 2" descr="The wind's paths2.jpg"/>
          <p:cNvPicPr>
            <a:picLocks noChangeAspect="1"/>
          </p:cNvPicPr>
          <p:nvPr/>
        </p:nvPicPr>
        <p:blipFill>
          <a:blip r:embed="rId3" cstate="print"/>
          <a:stretch>
            <a:fillRect/>
          </a:stretch>
        </p:blipFill>
        <p:spPr>
          <a:xfrm>
            <a:off x="4644008" y="3501008"/>
            <a:ext cx="3820790" cy="2612660"/>
          </a:xfrm>
          <a:prstGeom prst="rect">
            <a:avLst/>
          </a:prstGeom>
        </p:spPr>
      </p:pic>
      <p:sp>
        <p:nvSpPr>
          <p:cNvPr id="5" name="TextBox 4"/>
          <p:cNvSpPr txBox="1"/>
          <p:nvPr/>
        </p:nvSpPr>
        <p:spPr>
          <a:xfrm>
            <a:off x="971600" y="404664"/>
            <a:ext cx="7056784" cy="461665"/>
          </a:xfrm>
          <a:prstGeom prst="rect">
            <a:avLst/>
          </a:prstGeom>
          <a:noFill/>
        </p:spPr>
        <p:txBody>
          <a:bodyPr wrap="square" rtlCol="0">
            <a:spAutoFit/>
          </a:bodyPr>
          <a:lstStyle/>
          <a:p>
            <a:pPr algn="ctr"/>
            <a:r>
              <a:rPr lang="fr-CH" sz="2400" b="1" dirty="0" smtClean="0"/>
              <a:t>Effets du relief environnant</a:t>
            </a:r>
            <a:endParaRPr lang="fr-CH" sz="2400" b="1" dirty="0"/>
          </a:p>
        </p:txBody>
      </p:sp>
      <p:sp>
        <p:nvSpPr>
          <p:cNvPr id="6" name="TextBox 5"/>
          <p:cNvSpPr txBox="1"/>
          <p:nvPr/>
        </p:nvSpPr>
        <p:spPr>
          <a:xfrm>
            <a:off x="395536" y="1124744"/>
            <a:ext cx="7704856" cy="923330"/>
          </a:xfrm>
          <a:prstGeom prst="rect">
            <a:avLst/>
          </a:prstGeom>
          <a:noFill/>
        </p:spPr>
        <p:txBody>
          <a:bodyPr wrap="square" rtlCol="0">
            <a:spAutoFit/>
          </a:bodyPr>
          <a:lstStyle/>
          <a:p>
            <a:r>
              <a:rPr lang="fr-CH" b="1" dirty="0" smtClean="0"/>
              <a:t>Canalisation</a:t>
            </a:r>
          </a:p>
          <a:p>
            <a:r>
              <a:rPr lang="fr-CH" dirty="0" smtClean="0"/>
              <a:t>Ces canaux naturels donnent l'impression que le vent a d'autres origines, mais il n'en est rien. Il est localement dévié.</a:t>
            </a:r>
            <a:endParaRPr lang="fr-CH" dirty="0"/>
          </a:p>
        </p:txBody>
      </p:sp>
      <p:sp>
        <p:nvSpPr>
          <p:cNvPr id="7" name="TextBox 6"/>
          <p:cNvSpPr txBox="1"/>
          <p:nvPr/>
        </p:nvSpPr>
        <p:spPr>
          <a:xfrm>
            <a:off x="395536" y="2204864"/>
            <a:ext cx="7704856" cy="923330"/>
          </a:xfrm>
          <a:prstGeom prst="rect">
            <a:avLst/>
          </a:prstGeom>
          <a:noFill/>
        </p:spPr>
        <p:txBody>
          <a:bodyPr wrap="square" rtlCol="0">
            <a:spAutoFit/>
          </a:bodyPr>
          <a:lstStyle/>
          <a:p>
            <a:r>
              <a:rPr lang="fr-CH" b="1" dirty="0" smtClean="0"/>
              <a:t>Entonnoir</a:t>
            </a:r>
          </a:p>
          <a:p>
            <a:r>
              <a:rPr lang="fr-CH" dirty="0" smtClean="0"/>
              <a:t>Plus les rives et les côtes sont prononcées et se resserrent, plus le vent est compressé et accéléré. Sa vitesse peut même doubler.</a:t>
            </a:r>
            <a:endParaRPr lang="fr-C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ainst the wall1.jpg"/>
          <p:cNvPicPr>
            <a:picLocks noChangeAspect="1"/>
          </p:cNvPicPr>
          <p:nvPr/>
        </p:nvPicPr>
        <p:blipFill>
          <a:blip r:embed="rId2" cstate="print"/>
          <a:stretch>
            <a:fillRect/>
          </a:stretch>
        </p:blipFill>
        <p:spPr>
          <a:xfrm>
            <a:off x="1115616" y="836712"/>
            <a:ext cx="6921500" cy="2159372"/>
          </a:xfrm>
          <a:prstGeom prst="rect">
            <a:avLst/>
          </a:prstGeom>
        </p:spPr>
      </p:pic>
      <p:pic>
        <p:nvPicPr>
          <p:cNvPr id="3" name="Picture 2" descr="Against the wall2fr.jpg"/>
          <p:cNvPicPr>
            <a:picLocks noChangeAspect="1"/>
          </p:cNvPicPr>
          <p:nvPr/>
        </p:nvPicPr>
        <p:blipFill>
          <a:blip r:embed="rId3" cstate="print"/>
          <a:stretch>
            <a:fillRect/>
          </a:stretch>
        </p:blipFill>
        <p:spPr>
          <a:xfrm>
            <a:off x="1115616" y="4365104"/>
            <a:ext cx="6896100" cy="2232248"/>
          </a:xfrm>
          <a:prstGeom prst="rect">
            <a:avLst/>
          </a:prstGeom>
        </p:spPr>
      </p:pic>
      <p:sp>
        <p:nvSpPr>
          <p:cNvPr id="4" name="TextBox 3"/>
          <p:cNvSpPr txBox="1"/>
          <p:nvPr/>
        </p:nvSpPr>
        <p:spPr>
          <a:xfrm>
            <a:off x="1043608" y="260648"/>
            <a:ext cx="6984776" cy="584775"/>
          </a:xfrm>
          <a:prstGeom prst="rect">
            <a:avLst/>
          </a:prstGeom>
          <a:noFill/>
        </p:spPr>
        <p:txBody>
          <a:bodyPr wrap="square" rtlCol="0">
            <a:spAutoFit/>
          </a:bodyPr>
          <a:lstStyle/>
          <a:p>
            <a:pPr algn="just"/>
            <a:r>
              <a:rPr lang="fr-CH" sz="1600" dirty="0" smtClean="0"/>
              <a:t>Quand le vent frappe obliquement une côte escarpée, il est forcé de la suivre et il accélère. L'augmentation de sa vitesse est créée par l'empilement de l'air.</a:t>
            </a:r>
            <a:endParaRPr lang="fr-CH" sz="1600" dirty="0"/>
          </a:p>
        </p:txBody>
      </p:sp>
      <p:sp>
        <p:nvSpPr>
          <p:cNvPr id="5" name="TextBox 4"/>
          <p:cNvSpPr txBox="1"/>
          <p:nvPr/>
        </p:nvSpPr>
        <p:spPr>
          <a:xfrm>
            <a:off x="1043608" y="3429000"/>
            <a:ext cx="7056784" cy="830997"/>
          </a:xfrm>
          <a:prstGeom prst="rect">
            <a:avLst/>
          </a:prstGeom>
          <a:noFill/>
        </p:spPr>
        <p:txBody>
          <a:bodyPr wrap="square" rtlCol="0">
            <a:spAutoFit/>
          </a:bodyPr>
          <a:lstStyle/>
          <a:p>
            <a:pPr algn="just"/>
            <a:r>
              <a:rPr lang="fr-CH" sz="1600" dirty="0" smtClean="0"/>
              <a:t>Dans le sens contraire, le vent glisse vers la mer, il fait aussi une roulade vers la falaise, dans cet espace qu'on croirait justement à l'abri du vent. Plus au large, il rebondit sur l'eau jusqu'à une distance d'environ 7 à 10 fois la hauteur de la falaise.</a:t>
            </a:r>
            <a:endParaRPr lang="fr-CH"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5875560" cy="427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20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64087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62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2q - Vent de couloir. Vous trouverez des informations détaillées ci-dess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772" y="476672"/>
            <a:ext cx="5368524" cy="369856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83568" y="4996812"/>
            <a:ext cx="7920880" cy="923330"/>
          </a:xfrm>
          <a:prstGeom prst="rect">
            <a:avLst/>
          </a:prstGeom>
          <a:noFill/>
        </p:spPr>
        <p:txBody>
          <a:bodyPr wrap="square" rtlCol="0">
            <a:spAutoFit/>
          </a:bodyPr>
          <a:lstStyle/>
          <a:p>
            <a:r>
              <a:rPr lang="fr-CH" dirty="0"/>
              <a:t>Quand le vent atteint le passage étroit, il converge et augmente de force et de vitesse. Ceci s'appelle un jet. Quand le vent atteint l'embouchure large, il diverge et réduit de force et de vitesse.</a:t>
            </a:r>
          </a:p>
        </p:txBody>
      </p:sp>
    </p:spTree>
    <p:extLst>
      <p:ext uri="{BB962C8B-B14F-4D97-AF65-F5344CB8AC3E}">
        <p14:creationId xmlns:p14="http://schemas.microsoft.com/office/powerpoint/2010/main" val="362442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 2r - Vents de fjord. Vous trouverez des informations détaillées ci-dess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056784" cy="46364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115616" y="5373216"/>
            <a:ext cx="7056784" cy="923330"/>
          </a:xfrm>
          <a:prstGeom prst="rect">
            <a:avLst/>
          </a:prstGeom>
          <a:noFill/>
        </p:spPr>
        <p:txBody>
          <a:bodyPr wrap="square" rtlCol="0">
            <a:spAutoFit/>
          </a:bodyPr>
          <a:lstStyle/>
          <a:p>
            <a:r>
              <a:rPr lang="fr-CH" dirty="0"/>
              <a:t>Lorsque les vents soufflent à angle droit d’une étroite brèche dans le terrain, vous pouvez vous réfugier dans la brèche, où les vents seront considérablement plus faibles.</a:t>
            </a:r>
          </a:p>
        </p:txBody>
      </p:sp>
    </p:spTree>
    <p:extLst>
      <p:ext uri="{BB962C8B-B14F-4D97-AF65-F5344CB8AC3E}">
        <p14:creationId xmlns:p14="http://schemas.microsoft.com/office/powerpoint/2010/main" val="137356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 energy1fr.jpg"/>
          <p:cNvPicPr>
            <a:picLocks noChangeAspect="1"/>
          </p:cNvPicPr>
          <p:nvPr/>
        </p:nvPicPr>
        <p:blipFill>
          <a:blip r:embed="rId2" cstate="print"/>
          <a:stretch>
            <a:fillRect/>
          </a:stretch>
        </p:blipFill>
        <p:spPr>
          <a:xfrm>
            <a:off x="323528" y="548680"/>
            <a:ext cx="4343896" cy="2376264"/>
          </a:xfrm>
          <a:prstGeom prst="rect">
            <a:avLst/>
          </a:prstGeom>
        </p:spPr>
      </p:pic>
      <p:pic>
        <p:nvPicPr>
          <p:cNvPr id="3" name="Picture 2" descr="Solar energy2.jpg"/>
          <p:cNvPicPr>
            <a:picLocks noChangeAspect="1"/>
          </p:cNvPicPr>
          <p:nvPr/>
        </p:nvPicPr>
        <p:blipFill>
          <a:blip r:embed="rId3" cstate="print"/>
          <a:stretch>
            <a:fillRect/>
          </a:stretch>
        </p:blipFill>
        <p:spPr>
          <a:xfrm>
            <a:off x="323528" y="3429000"/>
            <a:ext cx="4296698" cy="2376264"/>
          </a:xfrm>
          <a:prstGeom prst="rect">
            <a:avLst/>
          </a:prstGeom>
        </p:spPr>
      </p:pic>
      <p:sp>
        <p:nvSpPr>
          <p:cNvPr id="4" name="TextBox 3"/>
          <p:cNvSpPr txBox="1"/>
          <p:nvPr/>
        </p:nvSpPr>
        <p:spPr>
          <a:xfrm>
            <a:off x="4788024" y="620688"/>
            <a:ext cx="4104456" cy="2031325"/>
          </a:xfrm>
          <a:prstGeom prst="rect">
            <a:avLst/>
          </a:prstGeom>
          <a:noFill/>
        </p:spPr>
        <p:txBody>
          <a:bodyPr wrap="square" rtlCol="0">
            <a:spAutoFit/>
          </a:bodyPr>
          <a:lstStyle/>
          <a:p>
            <a:pPr algn="just"/>
            <a:r>
              <a:rPr lang="fr-CH" dirty="0" smtClean="0"/>
              <a:t>La brise de mer résulte de l'action du soleil sur la côte. </a:t>
            </a:r>
          </a:p>
          <a:p>
            <a:pPr algn="just"/>
            <a:r>
              <a:rPr lang="fr-CH" dirty="0" smtClean="0"/>
              <a:t>Plus celle-ci se réchauffe, plus l'air devient léger et s'élève. L'air frais de la mer prend aussitôt sa place. </a:t>
            </a:r>
          </a:p>
          <a:p>
            <a:pPr algn="just"/>
            <a:r>
              <a:rPr lang="fr-CH" dirty="0" smtClean="0"/>
              <a:t>Elle disparaît un peu avant le coucher du soleil.</a:t>
            </a:r>
            <a:endParaRPr lang="fr-CH" dirty="0"/>
          </a:p>
        </p:txBody>
      </p:sp>
      <p:sp>
        <p:nvSpPr>
          <p:cNvPr id="5" name="TextBox 4"/>
          <p:cNvSpPr txBox="1"/>
          <p:nvPr/>
        </p:nvSpPr>
        <p:spPr>
          <a:xfrm>
            <a:off x="4788024" y="3429000"/>
            <a:ext cx="3816424" cy="2308324"/>
          </a:xfrm>
          <a:prstGeom prst="rect">
            <a:avLst/>
          </a:prstGeom>
          <a:noFill/>
        </p:spPr>
        <p:txBody>
          <a:bodyPr wrap="square" rtlCol="0">
            <a:spAutoFit/>
          </a:bodyPr>
          <a:lstStyle/>
          <a:p>
            <a:pPr algn="just"/>
            <a:r>
              <a:rPr lang="fr-CH" dirty="0" smtClean="0"/>
              <a:t>Si la brise de mer se produit à l'embouchure d'une profonde vallée, elle est renforcée par le vent anabatique. </a:t>
            </a:r>
          </a:p>
          <a:p>
            <a:pPr algn="just"/>
            <a:r>
              <a:rPr lang="fr-CH" dirty="0" smtClean="0"/>
              <a:t>C'est un vent qui se dirige «vers le haut» de la vallée, parce qu'il est créé par l'air chaud qui s'élève de ses flancs.</a:t>
            </a:r>
            <a:endParaRPr lang="fr-CH" dirty="0"/>
          </a:p>
        </p:txBody>
      </p:sp>
      <p:sp>
        <p:nvSpPr>
          <p:cNvPr id="6" name="Soleil 5"/>
          <p:cNvSpPr/>
          <p:nvPr/>
        </p:nvSpPr>
        <p:spPr>
          <a:xfrm>
            <a:off x="467544" y="620688"/>
            <a:ext cx="360040" cy="36004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der the stars1.jpg"/>
          <p:cNvPicPr>
            <a:picLocks noChangeAspect="1"/>
          </p:cNvPicPr>
          <p:nvPr/>
        </p:nvPicPr>
        <p:blipFill>
          <a:blip r:embed="rId2" cstate="print"/>
          <a:stretch>
            <a:fillRect/>
          </a:stretch>
        </p:blipFill>
        <p:spPr>
          <a:xfrm>
            <a:off x="323528" y="404664"/>
            <a:ext cx="4392488" cy="2639814"/>
          </a:xfrm>
          <a:prstGeom prst="rect">
            <a:avLst/>
          </a:prstGeom>
        </p:spPr>
      </p:pic>
      <p:pic>
        <p:nvPicPr>
          <p:cNvPr id="3" name="Picture 2" descr="Under the stars2.jpg"/>
          <p:cNvPicPr>
            <a:picLocks noChangeAspect="1"/>
          </p:cNvPicPr>
          <p:nvPr/>
        </p:nvPicPr>
        <p:blipFill>
          <a:blip r:embed="rId3" cstate="print"/>
          <a:stretch>
            <a:fillRect/>
          </a:stretch>
        </p:blipFill>
        <p:spPr>
          <a:xfrm>
            <a:off x="323528" y="3501008"/>
            <a:ext cx="4426955" cy="2664296"/>
          </a:xfrm>
          <a:prstGeom prst="rect">
            <a:avLst/>
          </a:prstGeom>
        </p:spPr>
      </p:pic>
      <p:sp>
        <p:nvSpPr>
          <p:cNvPr id="4" name="TextBox 3"/>
          <p:cNvSpPr txBox="1"/>
          <p:nvPr/>
        </p:nvSpPr>
        <p:spPr>
          <a:xfrm>
            <a:off x="4788024" y="476672"/>
            <a:ext cx="4176464" cy="2585323"/>
          </a:xfrm>
          <a:prstGeom prst="rect">
            <a:avLst/>
          </a:prstGeom>
          <a:noFill/>
        </p:spPr>
        <p:txBody>
          <a:bodyPr wrap="square" rtlCol="0">
            <a:spAutoFit/>
          </a:bodyPr>
          <a:lstStyle/>
          <a:p>
            <a:pPr algn="just"/>
            <a:r>
              <a:rPr lang="fr-CH" dirty="0" smtClean="0"/>
              <a:t>Quelques heures après le coucher du soleil, c'est au tour de l'air de la côte de gagner la mer, mais le phénomène n'a pas l'ardeur de la brise de mer.</a:t>
            </a:r>
          </a:p>
          <a:p>
            <a:pPr algn="just"/>
            <a:r>
              <a:rPr lang="fr-CH" dirty="0" smtClean="0"/>
              <a:t>Par nuit claire, l'air refroidi de la côte vient remplacer l'air plus chaud de la mer.</a:t>
            </a:r>
          </a:p>
          <a:p>
            <a:pPr algn="just"/>
            <a:r>
              <a:rPr lang="fr-CH" dirty="0" smtClean="0"/>
              <a:t>On l'appelle brise de terre. Elle souffle jusqu'au matin.</a:t>
            </a:r>
          </a:p>
          <a:p>
            <a:endParaRPr lang="fr-CH" dirty="0"/>
          </a:p>
        </p:txBody>
      </p:sp>
      <p:sp>
        <p:nvSpPr>
          <p:cNvPr id="5" name="TextBox 4"/>
          <p:cNvSpPr txBox="1"/>
          <p:nvPr/>
        </p:nvSpPr>
        <p:spPr>
          <a:xfrm>
            <a:off x="4860032" y="3356992"/>
            <a:ext cx="4104456" cy="2862322"/>
          </a:xfrm>
          <a:prstGeom prst="rect">
            <a:avLst/>
          </a:prstGeom>
          <a:noFill/>
        </p:spPr>
        <p:txBody>
          <a:bodyPr wrap="square" rtlCol="0">
            <a:spAutoFit/>
          </a:bodyPr>
          <a:lstStyle/>
          <a:p>
            <a:pPr algn="just"/>
            <a:r>
              <a:rPr lang="fr-CH" dirty="0" smtClean="0"/>
              <a:t>Après une chaude journée d'été sans vent, par ciel clair, un vent catabatique se manifeste en violentes rafales d'air qui, refroidi sur les hauteurs, dévale les profondes vallées et fondent littéralement sur la mer.</a:t>
            </a:r>
          </a:p>
          <a:p>
            <a:pPr algn="just"/>
            <a:r>
              <a:rPr lang="fr-CH" dirty="0" smtClean="0"/>
              <a:t>La vitesse de ce vent local, qui gâche généralement les nuits les plus prometteuses, atteint facilement 25 à 30 nœuds</a:t>
            </a:r>
            <a:endParaRPr lang="fr-CH" dirty="0"/>
          </a:p>
        </p:txBody>
      </p:sp>
      <p:sp>
        <p:nvSpPr>
          <p:cNvPr id="6" name="Lune 5"/>
          <p:cNvSpPr/>
          <p:nvPr/>
        </p:nvSpPr>
        <p:spPr>
          <a:xfrm>
            <a:off x="611560" y="620688"/>
            <a:ext cx="180020" cy="360040"/>
          </a:xfrm>
          <a:prstGeom prst="mo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 2v - Diagramme illustrant l'effet des vents catabatiques. Vous trouverez des informations détaillées ci-dess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580" y="548680"/>
            <a:ext cx="6126764" cy="408451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971600" y="5085184"/>
            <a:ext cx="7272808" cy="923330"/>
          </a:xfrm>
          <a:prstGeom prst="rect">
            <a:avLst/>
          </a:prstGeom>
          <a:noFill/>
        </p:spPr>
        <p:txBody>
          <a:bodyPr wrap="square" rtlCol="0">
            <a:spAutoFit/>
          </a:bodyPr>
          <a:lstStyle/>
          <a:p>
            <a:pPr algn="just"/>
            <a:r>
              <a:rPr lang="fr-CH" dirty="0"/>
              <a:t>La nuit, l'air refroidit et descend les pentes du haut de la vallée au creux de la vallée vers l'eau, ce qui produit des vents forts et rapides qui continuent de souffler vers le large.</a:t>
            </a:r>
          </a:p>
        </p:txBody>
      </p:sp>
    </p:spTree>
    <p:extLst>
      <p:ext uri="{BB962C8B-B14F-4D97-AF65-F5344CB8AC3E}">
        <p14:creationId xmlns:p14="http://schemas.microsoft.com/office/powerpoint/2010/main" val="159678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572325" cy="641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4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stral_wind1.jpg"/>
          <p:cNvPicPr>
            <a:picLocks noChangeAspect="1"/>
          </p:cNvPicPr>
          <p:nvPr/>
        </p:nvPicPr>
        <p:blipFill>
          <a:blip r:embed="rId2" cstate="print"/>
          <a:stretch>
            <a:fillRect/>
          </a:stretch>
        </p:blipFill>
        <p:spPr>
          <a:xfrm>
            <a:off x="323528" y="836712"/>
            <a:ext cx="4247139" cy="4032448"/>
          </a:xfrm>
          <a:prstGeom prst="rect">
            <a:avLst/>
          </a:prstGeom>
        </p:spPr>
      </p:pic>
      <p:sp>
        <p:nvSpPr>
          <p:cNvPr id="4" name="TextBox 3"/>
          <p:cNvSpPr txBox="1"/>
          <p:nvPr/>
        </p:nvSpPr>
        <p:spPr>
          <a:xfrm>
            <a:off x="1259632" y="332656"/>
            <a:ext cx="6768752" cy="400110"/>
          </a:xfrm>
          <a:prstGeom prst="rect">
            <a:avLst/>
          </a:prstGeom>
          <a:noFill/>
        </p:spPr>
        <p:txBody>
          <a:bodyPr wrap="square" rtlCol="0">
            <a:spAutoFit/>
          </a:bodyPr>
          <a:lstStyle/>
          <a:p>
            <a:pPr algn="ctr"/>
            <a:r>
              <a:rPr lang="fr-CH" sz="2000" b="1" dirty="0" smtClean="0"/>
              <a:t>Le Mistral</a:t>
            </a:r>
            <a:endParaRPr lang="fr-CH" sz="2000" b="1" dirty="0"/>
          </a:p>
        </p:txBody>
      </p:sp>
      <p:sp>
        <p:nvSpPr>
          <p:cNvPr id="5" name="TextBox 4"/>
          <p:cNvSpPr txBox="1"/>
          <p:nvPr/>
        </p:nvSpPr>
        <p:spPr>
          <a:xfrm>
            <a:off x="539552" y="5085184"/>
            <a:ext cx="8208912" cy="1200329"/>
          </a:xfrm>
          <a:prstGeom prst="rect">
            <a:avLst/>
          </a:prstGeom>
          <a:noFill/>
        </p:spPr>
        <p:txBody>
          <a:bodyPr wrap="square" rtlCol="0">
            <a:spAutoFit/>
          </a:bodyPr>
          <a:lstStyle/>
          <a:p>
            <a:pPr algn="just"/>
            <a:r>
              <a:rPr lang="fr-CH" dirty="0" smtClean="0"/>
              <a:t>Les condition favorables au mistral sont une haute pression sur le golfe de Gascogne et une dépression au nord de l’Europe.</a:t>
            </a:r>
          </a:p>
          <a:p>
            <a:pPr algn="just"/>
            <a:r>
              <a:rPr lang="fr-CH" dirty="0" smtClean="0"/>
              <a:t>Les masses d’air venant du nord sont canalisées entre les Pyrénées et les Alpes. L’arrivé de ces airs sur la méditerranée les fait accélérer. </a:t>
            </a:r>
            <a:endParaRPr lang="fr-CH" dirty="0"/>
          </a:p>
        </p:txBody>
      </p:sp>
      <p:pic>
        <p:nvPicPr>
          <p:cNvPr id="6" name="Picture 5" descr="vent-moyen-dimanche-3-février-2013.jpg.png"/>
          <p:cNvPicPr>
            <a:picLocks noChangeAspect="1"/>
          </p:cNvPicPr>
          <p:nvPr/>
        </p:nvPicPr>
        <p:blipFill>
          <a:blip r:embed="rId3" cstate="print"/>
          <a:stretch>
            <a:fillRect/>
          </a:stretch>
        </p:blipFill>
        <p:spPr>
          <a:xfrm>
            <a:off x="4644008" y="836712"/>
            <a:ext cx="4192616" cy="403244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nopblackbora.gif"/>
          <p:cNvPicPr>
            <a:picLocks noChangeAspect="1"/>
          </p:cNvPicPr>
          <p:nvPr/>
        </p:nvPicPr>
        <p:blipFill>
          <a:blip r:embed="rId2" cstate="print"/>
          <a:stretch>
            <a:fillRect/>
          </a:stretch>
        </p:blipFill>
        <p:spPr>
          <a:xfrm>
            <a:off x="755576" y="2780928"/>
            <a:ext cx="3384376" cy="3161230"/>
          </a:xfrm>
          <a:prstGeom prst="rect">
            <a:avLst/>
          </a:prstGeom>
          <a:ln>
            <a:solidFill>
              <a:schemeClr val="tx1"/>
            </a:solidFill>
          </a:ln>
        </p:spPr>
      </p:pic>
      <p:pic>
        <p:nvPicPr>
          <p:cNvPr id="3" name="Picture 2" descr="bura_koridori.jpg"/>
          <p:cNvPicPr>
            <a:picLocks noChangeAspect="1"/>
          </p:cNvPicPr>
          <p:nvPr/>
        </p:nvPicPr>
        <p:blipFill>
          <a:blip r:embed="rId3" cstate="print"/>
          <a:stretch>
            <a:fillRect/>
          </a:stretch>
        </p:blipFill>
        <p:spPr>
          <a:xfrm>
            <a:off x="4644008" y="2780928"/>
            <a:ext cx="3696411" cy="3168352"/>
          </a:xfrm>
          <a:prstGeom prst="rect">
            <a:avLst/>
          </a:prstGeom>
          <a:ln>
            <a:solidFill>
              <a:schemeClr val="tx1"/>
            </a:solidFill>
          </a:ln>
        </p:spPr>
      </p:pic>
      <p:sp>
        <p:nvSpPr>
          <p:cNvPr id="4" name="TextBox 3"/>
          <p:cNvSpPr txBox="1"/>
          <p:nvPr/>
        </p:nvSpPr>
        <p:spPr>
          <a:xfrm>
            <a:off x="683568" y="908720"/>
            <a:ext cx="7704856" cy="1477328"/>
          </a:xfrm>
          <a:prstGeom prst="rect">
            <a:avLst/>
          </a:prstGeom>
          <a:noFill/>
        </p:spPr>
        <p:txBody>
          <a:bodyPr wrap="square" rtlCol="0">
            <a:spAutoFit/>
          </a:bodyPr>
          <a:lstStyle/>
          <a:p>
            <a:pPr algn="just"/>
            <a:r>
              <a:rPr lang="fr-CH" dirty="0" smtClean="0"/>
              <a:t>La Bora est un vent violent descendant qui, depuis l'altiplano se précipite sur la ville et vers la mer de Trieste en direction du golfe de Venise. </a:t>
            </a:r>
            <a:br>
              <a:rPr lang="fr-CH" dirty="0" smtClean="0"/>
            </a:br>
            <a:r>
              <a:rPr lang="fr-CH" dirty="0" smtClean="0"/>
              <a:t>C'est un vent continental, froid et sec, qui a pour origine l'anticyclone situé en Europe </a:t>
            </a:r>
            <a:r>
              <a:rPr lang="fr-CH" dirty="0" err="1" smtClean="0"/>
              <a:t>centro</a:t>
            </a:r>
            <a:r>
              <a:rPr lang="fr-CH" dirty="0" smtClean="0"/>
              <a:t>-orientale, qui se caractérise par une masse de haute pression tendant à se précipiter dans la dépression située en Adriatique.</a:t>
            </a:r>
            <a:endParaRPr lang="fr-CH" dirty="0"/>
          </a:p>
        </p:txBody>
      </p:sp>
      <p:sp>
        <p:nvSpPr>
          <p:cNvPr id="5" name="TextBox 4"/>
          <p:cNvSpPr txBox="1"/>
          <p:nvPr/>
        </p:nvSpPr>
        <p:spPr>
          <a:xfrm>
            <a:off x="2843808" y="332656"/>
            <a:ext cx="3096344" cy="400110"/>
          </a:xfrm>
          <a:prstGeom prst="rect">
            <a:avLst/>
          </a:prstGeom>
          <a:noFill/>
        </p:spPr>
        <p:txBody>
          <a:bodyPr wrap="square" rtlCol="0">
            <a:spAutoFit/>
          </a:bodyPr>
          <a:lstStyle/>
          <a:p>
            <a:pPr algn="ctr"/>
            <a:r>
              <a:rPr lang="fr-CH" sz="2000" b="1" dirty="0" smtClean="0"/>
              <a:t>La Bora</a:t>
            </a:r>
            <a:endParaRPr lang="fr-CH"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veyards1.jpg"/>
          <p:cNvPicPr>
            <a:picLocks noChangeAspect="1"/>
          </p:cNvPicPr>
          <p:nvPr/>
        </p:nvPicPr>
        <p:blipFill>
          <a:blip r:embed="rId2" cstate="print"/>
          <a:stretch>
            <a:fillRect/>
          </a:stretch>
        </p:blipFill>
        <p:spPr>
          <a:xfrm>
            <a:off x="5220072" y="3645024"/>
            <a:ext cx="3670831" cy="2492896"/>
          </a:xfrm>
          <a:prstGeom prst="rect">
            <a:avLst/>
          </a:prstGeom>
        </p:spPr>
      </p:pic>
      <p:pic>
        <p:nvPicPr>
          <p:cNvPr id="3" name="Picture 2" descr="The windway1fr.jpg"/>
          <p:cNvPicPr>
            <a:picLocks noChangeAspect="1"/>
          </p:cNvPicPr>
          <p:nvPr/>
        </p:nvPicPr>
        <p:blipFill>
          <a:blip r:embed="rId3" cstate="print"/>
          <a:stretch>
            <a:fillRect/>
          </a:stretch>
        </p:blipFill>
        <p:spPr>
          <a:xfrm>
            <a:off x="251520" y="980728"/>
            <a:ext cx="5174807" cy="2815704"/>
          </a:xfrm>
          <a:prstGeom prst="rect">
            <a:avLst/>
          </a:prstGeom>
        </p:spPr>
      </p:pic>
      <p:pic>
        <p:nvPicPr>
          <p:cNvPr id="4" name="Picture 3" descr="Wave wars2fr.jpg"/>
          <p:cNvPicPr>
            <a:picLocks noChangeAspect="1"/>
          </p:cNvPicPr>
          <p:nvPr/>
        </p:nvPicPr>
        <p:blipFill>
          <a:blip r:embed="rId4" cstate="print"/>
          <a:stretch>
            <a:fillRect/>
          </a:stretch>
        </p:blipFill>
        <p:spPr>
          <a:xfrm>
            <a:off x="251520" y="4149080"/>
            <a:ext cx="4680520" cy="2335950"/>
          </a:xfrm>
          <a:prstGeom prst="rect">
            <a:avLst/>
          </a:prstGeom>
        </p:spPr>
      </p:pic>
    </p:spTree>
    <p:extLst>
      <p:ext uri="{BB962C8B-B14F-4D97-AF65-F5344CB8AC3E}">
        <p14:creationId xmlns:p14="http://schemas.microsoft.com/office/powerpoint/2010/main" val="1792741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chill.jpg"/>
          <p:cNvPicPr>
            <a:picLocks noChangeAspect="1"/>
          </p:cNvPicPr>
          <p:nvPr/>
        </p:nvPicPr>
        <p:blipFill>
          <a:blip r:embed="rId2" cstate="print"/>
          <a:stretch>
            <a:fillRect/>
          </a:stretch>
        </p:blipFill>
        <p:spPr>
          <a:xfrm>
            <a:off x="716280" y="60960"/>
            <a:ext cx="7711440" cy="6736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abilité.jpg"/>
          <p:cNvPicPr>
            <a:picLocks noChangeAspect="1"/>
          </p:cNvPicPr>
          <p:nvPr/>
        </p:nvPicPr>
        <p:blipFill>
          <a:blip r:embed="rId2" cstate="print"/>
          <a:stretch>
            <a:fillRect/>
          </a:stretch>
        </p:blipFill>
        <p:spPr>
          <a:xfrm>
            <a:off x="971600" y="1268760"/>
            <a:ext cx="7020780" cy="4680520"/>
          </a:xfrm>
          <a:prstGeom prst="rect">
            <a:avLst/>
          </a:prstGeom>
        </p:spPr>
      </p:pic>
      <p:sp>
        <p:nvSpPr>
          <p:cNvPr id="3" name="TextBox 2"/>
          <p:cNvSpPr txBox="1"/>
          <p:nvPr/>
        </p:nvSpPr>
        <p:spPr>
          <a:xfrm>
            <a:off x="971600" y="404664"/>
            <a:ext cx="7128792" cy="646331"/>
          </a:xfrm>
          <a:prstGeom prst="rect">
            <a:avLst/>
          </a:prstGeom>
          <a:noFill/>
        </p:spPr>
        <p:txBody>
          <a:bodyPr wrap="square" rtlCol="0">
            <a:spAutoFit/>
          </a:bodyPr>
          <a:lstStyle/>
          <a:p>
            <a:r>
              <a:rPr lang="fr-CH" dirty="0" smtClean="0">
                <a:solidFill>
                  <a:prstClr val="black"/>
                </a:solidFill>
              </a:rPr>
              <a:t>La stabilité d’une parcelle d’air dépend de la relation entre son gradient thermique et celui de l’air environnant.</a:t>
            </a:r>
            <a:endParaRPr lang="fr-CH" dirty="0">
              <a:solidFill>
                <a:prstClr val="black"/>
              </a:solidFill>
            </a:endParaRPr>
          </a:p>
        </p:txBody>
      </p:sp>
      <p:sp>
        <p:nvSpPr>
          <p:cNvPr id="4" name="TextBox 3"/>
          <p:cNvSpPr txBox="1"/>
          <p:nvPr/>
        </p:nvSpPr>
        <p:spPr>
          <a:xfrm>
            <a:off x="2267744" y="6021288"/>
            <a:ext cx="1440160" cy="369332"/>
          </a:xfrm>
          <a:prstGeom prst="rect">
            <a:avLst/>
          </a:prstGeom>
          <a:noFill/>
        </p:spPr>
        <p:txBody>
          <a:bodyPr wrap="square" rtlCol="0">
            <a:spAutoFit/>
          </a:bodyPr>
          <a:lstStyle/>
          <a:p>
            <a:r>
              <a:rPr lang="fr-CH" dirty="0" smtClean="0">
                <a:solidFill>
                  <a:prstClr val="black"/>
                </a:solidFill>
              </a:rPr>
              <a:t>Stable</a:t>
            </a:r>
            <a:endParaRPr lang="fr-CH" dirty="0">
              <a:solidFill>
                <a:prstClr val="black"/>
              </a:solidFill>
            </a:endParaRPr>
          </a:p>
        </p:txBody>
      </p:sp>
      <p:sp>
        <p:nvSpPr>
          <p:cNvPr id="5" name="TextBox 4"/>
          <p:cNvSpPr txBox="1"/>
          <p:nvPr/>
        </p:nvSpPr>
        <p:spPr>
          <a:xfrm>
            <a:off x="4067944" y="6021288"/>
            <a:ext cx="1368152" cy="369332"/>
          </a:xfrm>
          <a:prstGeom prst="rect">
            <a:avLst/>
          </a:prstGeom>
          <a:noFill/>
        </p:spPr>
        <p:txBody>
          <a:bodyPr wrap="square" rtlCol="0">
            <a:spAutoFit/>
          </a:bodyPr>
          <a:lstStyle/>
          <a:p>
            <a:r>
              <a:rPr lang="fr-CH" dirty="0" smtClean="0">
                <a:solidFill>
                  <a:prstClr val="black"/>
                </a:solidFill>
              </a:rPr>
              <a:t>Neutre</a:t>
            </a:r>
            <a:endParaRPr lang="fr-CH" dirty="0">
              <a:solidFill>
                <a:prstClr val="black"/>
              </a:solidFill>
            </a:endParaRPr>
          </a:p>
        </p:txBody>
      </p:sp>
      <p:sp>
        <p:nvSpPr>
          <p:cNvPr id="6" name="TextBox 5"/>
          <p:cNvSpPr txBox="1"/>
          <p:nvPr/>
        </p:nvSpPr>
        <p:spPr>
          <a:xfrm>
            <a:off x="6300192" y="6021288"/>
            <a:ext cx="1440160" cy="369332"/>
          </a:xfrm>
          <a:prstGeom prst="rect">
            <a:avLst/>
          </a:prstGeom>
          <a:noFill/>
        </p:spPr>
        <p:txBody>
          <a:bodyPr wrap="square" rtlCol="0">
            <a:spAutoFit/>
          </a:bodyPr>
          <a:lstStyle/>
          <a:p>
            <a:r>
              <a:rPr lang="fr-CH" dirty="0" smtClean="0">
                <a:solidFill>
                  <a:prstClr val="black"/>
                </a:solidFill>
              </a:rPr>
              <a:t>Instable</a:t>
            </a:r>
            <a:endParaRPr lang="fr-CH" dirty="0">
              <a:solidFill>
                <a:prstClr val="black"/>
              </a:solidFill>
            </a:endParaRPr>
          </a:p>
        </p:txBody>
      </p:sp>
    </p:spTree>
    <p:extLst>
      <p:ext uri="{BB962C8B-B14F-4D97-AF65-F5344CB8AC3E}">
        <p14:creationId xmlns:p14="http://schemas.microsoft.com/office/powerpoint/2010/main" val="955945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328925" cy="624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sandoz\Documents\Meteo\cours\10310513_807508912616814_276104145639196592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749480" cy="516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46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7" y="233364"/>
            <a:ext cx="9036496" cy="592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54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88840"/>
            <a:ext cx="4464496" cy="398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023828" y="1429775"/>
            <a:ext cx="2952328" cy="369332"/>
          </a:xfrm>
          <a:prstGeom prst="rect">
            <a:avLst/>
          </a:prstGeom>
          <a:noFill/>
        </p:spPr>
        <p:txBody>
          <a:bodyPr wrap="square" rtlCol="0">
            <a:spAutoFit/>
          </a:bodyPr>
          <a:lstStyle/>
          <a:p>
            <a:pPr algn="ctr"/>
            <a:r>
              <a:rPr lang="fr-CH" dirty="0" smtClean="0"/>
              <a:t>Courants de convection</a:t>
            </a:r>
            <a:endParaRPr lang="fr-CH" dirty="0"/>
          </a:p>
        </p:txBody>
      </p:sp>
    </p:spTree>
    <p:extLst>
      <p:ext uri="{BB962C8B-B14F-4D97-AF65-F5344CB8AC3E}">
        <p14:creationId xmlns:p14="http://schemas.microsoft.com/office/powerpoint/2010/main" val="301699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kumente und Einstellungen\hack\Eigene Dateien\000-AVIATION MET\2-2008-E-als JPEG\03-thermo\E-073-2.jpg"/>
          <p:cNvPicPr>
            <a:picLocks noChangeAspect="1" noChangeArrowheads="1"/>
          </p:cNvPicPr>
          <p:nvPr/>
        </p:nvPicPr>
        <p:blipFill>
          <a:blip r:embed="rId2" cstate="print"/>
          <a:srcRect/>
          <a:stretch>
            <a:fillRect/>
          </a:stretch>
        </p:blipFill>
        <p:spPr bwMode="auto">
          <a:xfrm>
            <a:off x="611560" y="188640"/>
            <a:ext cx="3624262" cy="6324600"/>
          </a:xfrm>
          <a:prstGeom prst="rect">
            <a:avLst/>
          </a:prstGeom>
          <a:noFill/>
        </p:spPr>
      </p:pic>
      <p:sp>
        <p:nvSpPr>
          <p:cNvPr id="3" name="TextBox 2"/>
          <p:cNvSpPr txBox="1"/>
          <p:nvPr/>
        </p:nvSpPr>
        <p:spPr>
          <a:xfrm>
            <a:off x="755576" y="1268760"/>
            <a:ext cx="1800200" cy="738664"/>
          </a:xfrm>
          <a:prstGeom prst="rect">
            <a:avLst/>
          </a:prstGeom>
          <a:solidFill>
            <a:schemeClr val="bg1"/>
          </a:solidFill>
        </p:spPr>
        <p:txBody>
          <a:bodyPr wrap="square" rtlCol="0">
            <a:spAutoFit/>
          </a:bodyPr>
          <a:lstStyle/>
          <a:p>
            <a:r>
              <a:rPr lang="fr-CH" sz="1400" b="1" dirty="0" smtClean="0">
                <a:solidFill>
                  <a:prstClr val="black"/>
                </a:solidFill>
              </a:rPr>
              <a:t>Refroidissement adiabatique saturé</a:t>
            </a:r>
          </a:p>
          <a:p>
            <a:r>
              <a:rPr lang="fr-CH" sz="1400" b="1" dirty="0" smtClean="0">
                <a:solidFill>
                  <a:prstClr val="black"/>
                </a:solidFill>
              </a:rPr>
              <a:t>0.6°C / 100m</a:t>
            </a:r>
            <a:endParaRPr lang="fr-CH" sz="1400" b="1" dirty="0">
              <a:solidFill>
                <a:prstClr val="black"/>
              </a:solidFill>
            </a:endParaRPr>
          </a:p>
        </p:txBody>
      </p:sp>
      <p:sp>
        <p:nvSpPr>
          <p:cNvPr id="4" name="TextBox 3"/>
          <p:cNvSpPr txBox="1"/>
          <p:nvPr/>
        </p:nvSpPr>
        <p:spPr>
          <a:xfrm>
            <a:off x="755576" y="3861048"/>
            <a:ext cx="1800200" cy="738664"/>
          </a:xfrm>
          <a:prstGeom prst="rect">
            <a:avLst/>
          </a:prstGeom>
          <a:solidFill>
            <a:schemeClr val="bg1"/>
          </a:solidFill>
        </p:spPr>
        <p:txBody>
          <a:bodyPr wrap="square" rtlCol="0">
            <a:spAutoFit/>
          </a:bodyPr>
          <a:lstStyle/>
          <a:p>
            <a:r>
              <a:rPr lang="fr-CH" sz="1400" b="1" dirty="0" smtClean="0">
                <a:solidFill>
                  <a:prstClr val="black"/>
                </a:solidFill>
              </a:rPr>
              <a:t>Refroidissement adiabatique sec</a:t>
            </a:r>
          </a:p>
          <a:p>
            <a:r>
              <a:rPr lang="fr-CH" sz="1400" b="1" dirty="0" smtClean="0">
                <a:solidFill>
                  <a:prstClr val="black"/>
                </a:solidFill>
              </a:rPr>
              <a:t>1°C / 100m</a:t>
            </a:r>
            <a:endParaRPr lang="fr-CH" sz="1400" b="1" dirty="0">
              <a:solidFill>
                <a:prstClr val="black"/>
              </a:solidFill>
            </a:endParaRPr>
          </a:p>
        </p:txBody>
      </p:sp>
      <p:sp>
        <p:nvSpPr>
          <p:cNvPr id="5" name="TextBox 4"/>
          <p:cNvSpPr txBox="1"/>
          <p:nvPr/>
        </p:nvSpPr>
        <p:spPr>
          <a:xfrm>
            <a:off x="1403648" y="2636912"/>
            <a:ext cx="2016224" cy="307777"/>
          </a:xfrm>
          <a:prstGeom prst="rect">
            <a:avLst/>
          </a:prstGeom>
          <a:solidFill>
            <a:schemeClr val="bg1"/>
          </a:solidFill>
          <a:ln w="34925">
            <a:solidFill>
              <a:schemeClr val="tx1"/>
            </a:solidFill>
          </a:ln>
        </p:spPr>
        <p:txBody>
          <a:bodyPr wrap="square" rtlCol="0">
            <a:spAutoFit/>
          </a:bodyPr>
          <a:lstStyle/>
          <a:p>
            <a:pPr algn="ctr"/>
            <a:r>
              <a:rPr lang="fr-CH" sz="1400" dirty="0" smtClean="0">
                <a:solidFill>
                  <a:prstClr val="black"/>
                </a:solidFill>
              </a:rPr>
              <a:t>Niveau de condensation</a:t>
            </a:r>
            <a:endParaRPr lang="fr-CH" sz="1400" dirty="0">
              <a:solidFill>
                <a:prstClr val="black"/>
              </a:solidFill>
            </a:endParaRPr>
          </a:p>
        </p:txBody>
      </p:sp>
      <p:cxnSp>
        <p:nvCxnSpPr>
          <p:cNvPr id="7" name="Straight Arrow Connector 6"/>
          <p:cNvCxnSpPr/>
          <p:nvPr/>
        </p:nvCxnSpPr>
        <p:spPr>
          <a:xfrm>
            <a:off x="4355976" y="2780928"/>
            <a:ext cx="0" cy="3672408"/>
          </a:xfrm>
          <a:prstGeom prst="straightConnector1">
            <a:avLst/>
          </a:prstGeom>
          <a:ln w="47625">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6016" y="260648"/>
            <a:ext cx="3960440" cy="2862322"/>
          </a:xfrm>
          <a:prstGeom prst="rect">
            <a:avLst/>
          </a:prstGeom>
          <a:noFill/>
        </p:spPr>
        <p:txBody>
          <a:bodyPr wrap="square" rtlCol="0">
            <a:spAutoFit/>
          </a:bodyPr>
          <a:lstStyle/>
          <a:p>
            <a:r>
              <a:rPr lang="fr-CH" dirty="0" smtClean="0">
                <a:solidFill>
                  <a:prstClr val="black"/>
                </a:solidFill>
              </a:rPr>
              <a:t>Tant que la parcelle d’air qui s’élève n’est pas saturée (&lt; 100% d’humidité) elle se refroidit selon l’adiabatique sèche. (1°C / 100m)</a:t>
            </a:r>
          </a:p>
          <a:p>
            <a:r>
              <a:rPr lang="fr-CH" dirty="0" smtClean="0">
                <a:solidFill>
                  <a:prstClr val="black"/>
                </a:solidFill>
              </a:rPr>
              <a:t>Dès qu’elle arrive à saturation, la vapeur d’eau excédentaire se condense et forme les nuages. </a:t>
            </a:r>
          </a:p>
          <a:p>
            <a:r>
              <a:rPr lang="fr-CH" dirty="0" smtClean="0">
                <a:solidFill>
                  <a:prstClr val="black"/>
                </a:solidFill>
              </a:rPr>
              <a:t>La condensation libérant de la chaleur </a:t>
            </a:r>
            <a:br>
              <a:rPr lang="fr-CH" dirty="0" smtClean="0">
                <a:solidFill>
                  <a:prstClr val="black"/>
                </a:solidFill>
              </a:rPr>
            </a:br>
            <a:r>
              <a:rPr lang="fr-CH" dirty="0" smtClean="0">
                <a:solidFill>
                  <a:prstClr val="black"/>
                </a:solidFill>
              </a:rPr>
              <a:t>( chaleur latente) elle se refroidit selon l’adiabatique humide (0.6°C / 100m)</a:t>
            </a:r>
            <a:endParaRPr lang="fr-CH" dirty="0">
              <a:solidFill>
                <a:prstClr val="black"/>
              </a:solidFill>
            </a:endParaRPr>
          </a:p>
        </p:txBody>
      </p:sp>
      <p:sp>
        <p:nvSpPr>
          <p:cNvPr id="9" name="TextBox 8"/>
          <p:cNvSpPr txBox="1"/>
          <p:nvPr/>
        </p:nvSpPr>
        <p:spPr>
          <a:xfrm>
            <a:off x="4716016" y="3645024"/>
            <a:ext cx="3744416" cy="1754326"/>
          </a:xfrm>
          <a:prstGeom prst="rect">
            <a:avLst/>
          </a:prstGeom>
          <a:noFill/>
        </p:spPr>
        <p:txBody>
          <a:bodyPr wrap="square" rtlCol="0">
            <a:spAutoFit/>
          </a:bodyPr>
          <a:lstStyle/>
          <a:p>
            <a:r>
              <a:rPr lang="fr-CH" dirty="0" smtClean="0">
                <a:solidFill>
                  <a:prstClr val="black"/>
                </a:solidFill>
              </a:rPr>
              <a:t>En connaissant la température et le ponte de rosée, une règle simple permet d’estimer la base des nuages</a:t>
            </a:r>
          </a:p>
          <a:p>
            <a:endParaRPr lang="fr-CH" dirty="0" smtClean="0">
              <a:solidFill>
                <a:prstClr val="black"/>
              </a:solidFill>
            </a:endParaRPr>
          </a:p>
          <a:p>
            <a:r>
              <a:rPr lang="fr-CH" dirty="0" smtClean="0">
                <a:solidFill>
                  <a:prstClr val="black"/>
                </a:solidFill>
              </a:rPr>
              <a:t>T= 20°C et PR= 10°C =&gt; base à 1000m</a:t>
            </a:r>
          </a:p>
          <a:p>
            <a:r>
              <a:rPr lang="fr-CH" dirty="0" smtClean="0">
                <a:solidFill>
                  <a:prstClr val="black"/>
                </a:solidFill>
              </a:rPr>
              <a:t>T= 20°C et PR= 19°C =&gt; base à 100m</a:t>
            </a:r>
            <a:endParaRPr lang="fr-CH" dirty="0">
              <a:solidFill>
                <a:prstClr val="black"/>
              </a:solidFill>
            </a:endParaRPr>
          </a:p>
        </p:txBody>
      </p:sp>
    </p:spTree>
    <p:extLst>
      <p:ext uri="{BB962C8B-B14F-4D97-AF65-F5344CB8AC3E}">
        <p14:creationId xmlns:p14="http://schemas.microsoft.com/office/powerpoint/2010/main" val="593424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kumente und Einstellungen\hack\Eigene Dateien\000-AVIATION MET\2-2008-E-als JPEG\06-thunder\E-105-1.jpg"/>
          <p:cNvPicPr>
            <a:picLocks noChangeAspect="1" noChangeArrowheads="1"/>
          </p:cNvPicPr>
          <p:nvPr/>
        </p:nvPicPr>
        <p:blipFill>
          <a:blip r:embed="rId2" cstate="print"/>
          <a:srcRect/>
          <a:stretch>
            <a:fillRect/>
          </a:stretch>
        </p:blipFill>
        <p:spPr bwMode="auto">
          <a:xfrm>
            <a:off x="395536" y="1268760"/>
            <a:ext cx="8422767" cy="3789337"/>
          </a:xfrm>
          <a:prstGeom prst="rect">
            <a:avLst/>
          </a:prstGeom>
          <a:noFill/>
        </p:spPr>
      </p:pic>
      <p:sp>
        <p:nvSpPr>
          <p:cNvPr id="4" name="TextBox 3"/>
          <p:cNvSpPr txBox="1"/>
          <p:nvPr/>
        </p:nvSpPr>
        <p:spPr>
          <a:xfrm>
            <a:off x="539552" y="476672"/>
            <a:ext cx="8064896" cy="400110"/>
          </a:xfrm>
          <a:prstGeom prst="rect">
            <a:avLst/>
          </a:prstGeom>
          <a:noFill/>
        </p:spPr>
        <p:txBody>
          <a:bodyPr wrap="square" rtlCol="0">
            <a:spAutoFit/>
          </a:bodyPr>
          <a:lstStyle/>
          <a:p>
            <a:pPr algn="ctr"/>
            <a:r>
              <a:rPr lang="fr-CH" sz="2000" b="1" dirty="0" smtClean="0">
                <a:solidFill>
                  <a:prstClr val="black"/>
                </a:solidFill>
              </a:rPr>
              <a:t>Effet des nuages sur le vent</a:t>
            </a:r>
            <a:endParaRPr lang="fr-CH" sz="2000" b="1" dirty="0">
              <a:solidFill>
                <a:prstClr val="black"/>
              </a:solidFill>
            </a:endParaRPr>
          </a:p>
        </p:txBody>
      </p:sp>
      <p:sp>
        <p:nvSpPr>
          <p:cNvPr id="5" name="Virage 4"/>
          <p:cNvSpPr/>
          <p:nvPr/>
        </p:nvSpPr>
        <p:spPr>
          <a:xfrm rot="16200000">
            <a:off x="7524328" y="4437112"/>
            <a:ext cx="432048"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 name="Virage 5"/>
          <p:cNvSpPr/>
          <p:nvPr/>
        </p:nvSpPr>
        <p:spPr>
          <a:xfrm rot="16200000" flipV="1">
            <a:off x="5992012" y="4385252"/>
            <a:ext cx="432048" cy="6797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63855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t grain2.jpg"/>
          <p:cNvPicPr>
            <a:picLocks noChangeAspect="1"/>
          </p:cNvPicPr>
          <p:nvPr/>
        </p:nvPicPr>
        <p:blipFill>
          <a:blip r:embed="rId2" cstate="print"/>
          <a:stretch>
            <a:fillRect/>
          </a:stretch>
        </p:blipFill>
        <p:spPr>
          <a:xfrm>
            <a:off x="514350" y="395287"/>
            <a:ext cx="8115300" cy="6067425"/>
          </a:xfrm>
          <a:prstGeom prst="rect">
            <a:avLst/>
          </a:prstGeom>
        </p:spPr>
      </p:pic>
    </p:spTree>
    <p:extLst>
      <p:ext uri="{BB962C8B-B14F-4D97-AF65-F5344CB8AC3E}">
        <p14:creationId xmlns:p14="http://schemas.microsoft.com/office/powerpoint/2010/main" val="263919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t grain.jpg"/>
          <p:cNvPicPr>
            <a:picLocks noChangeAspect="1"/>
          </p:cNvPicPr>
          <p:nvPr/>
        </p:nvPicPr>
        <p:blipFill>
          <a:blip r:embed="rId2" cstate="print"/>
          <a:stretch>
            <a:fillRect/>
          </a:stretch>
        </p:blipFill>
        <p:spPr>
          <a:xfrm>
            <a:off x="490537" y="381000"/>
            <a:ext cx="8162925" cy="6096000"/>
          </a:xfrm>
          <a:prstGeom prst="rect">
            <a:avLst/>
          </a:prstGeom>
        </p:spPr>
      </p:pic>
    </p:spTree>
    <p:extLst>
      <p:ext uri="{BB962C8B-B14F-4D97-AF65-F5344CB8AC3E}">
        <p14:creationId xmlns:p14="http://schemas.microsoft.com/office/powerpoint/2010/main" val="3800843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kumente und Einstellungen\hack\Eigene Dateien\000-AVIATION MET\2-2008-E-als JPEG\06-thunder\E-106-1.jpg"/>
          <p:cNvPicPr>
            <a:picLocks noChangeAspect="1" noChangeArrowheads="1"/>
          </p:cNvPicPr>
          <p:nvPr/>
        </p:nvPicPr>
        <p:blipFill>
          <a:blip r:embed="rId2" cstate="print"/>
          <a:srcRect/>
          <a:stretch>
            <a:fillRect/>
          </a:stretch>
        </p:blipFill>
        <p:spPr bwMode="auto">
          <a:xfrm>
            <a:off x="180975" y="381000"/>
            <a:ext cx="8763000" cy="6162675"/>
          </a:xfrm>
          <a:prstGeom prst="rect">
            <a:avLst/>
          </a:prstGeom>
          <a:noFill/>
        </p:spPr>
      </p:pic>
    </p:spTree>
    <p:extLst>
      <p:ext uri="{BB962C8B-B14F-4D97-AF65-F5344CB8AC3E}">
        <p14:creationId xmlns:p14="http://schemas.microsoft.com/office/powerpoint/2010/main" val="637068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931</Words>
  <Application>Microsoft Office PowerPoint</Application>
  <PresentationFormat>Affichage à l'écran (4:3)</PresentationFormat>
  <Paragraphs>57</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csandoz</cp:lastModifiedBy>
  <cp:revision>212</cp:revision>
  <dcterms:created xsi:type="dcterms:W3CDTF">2013-05-09T08:12:41Z</dcterms:created>
  <dcterms:modified xsi:type="dcterms:W3CDTF">2015-06-23T13:05:12Z</dcterms:modified>
</cp:coreProperties>
</file>